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94" r:id="rId24"/>
    <p:sldId id="280" r:id="rId25"/>
    <p:sldId id="281" r:id="rId26"/>
    <p:sldId id="282" r:id="rId27"/>
    <p:sldId id="283" r:id="rId28"/>
    <p:sldId id="284" r:id="rId29"/>
    <p:sldId id="289" r:id="rId30"/>
    <p:sldId id="290" r:id="rId31"/>
    <p:sldId id="291" r:id="rId32"/>
    <p:sldId id="292" r:id="rId33"/>
    <p:sldId id="293" r:id="rId34"/>
    <p:sldId id="295" r:id="rId35"/>
    <p:sldId id="296" r:id="rId36"/>
    <p:sldId id="297" r:id="rId37"/>
    <p:sldId id="298" r:id="rId38"/>
    <p:sldId id="299" r:id="rId39"/>
    <p:sldId id="300" r:id="rId40"/>
    <p:sldId id="302" r:id="rId41"/>
    <p:sldId id="301" r:id="rId42"/>
    <p:sldId id="303" r:id="rId43"/>
    <p:sldId id="304" r:id="rId44"/>
    <p:sldId id="305" r:id="rId45"/>
    <p:sldId id="306" r:id="rId46"/>
    <p:sldId id="308" r:id="rId47"/>
    <p:sldId id="307" r:id="rId4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80532"/>
  </p:normalViewPr>
  <p:slideViewPr>
    <p:cSldViewPr snapToGrid="0" snapToObjects="1">
      <p:cViewPr>
        <p:scale>
          <a:sx n="89" d="100"/>
          <a:sy n="89" d="100"/>
        </p:scale>
        <p:origin x="-9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E6BBC-C718-094C-84AB-AE6F43CE868C}" type="datetimeFigureOut">
              <a:rPr kumimoji="1" lang="zh-TW" altLang="en-US" smtClean="0"/>
              <a:t>2018/6/20</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19DDC9-6D57-274B-9830-B8E76953283F}" type="slidenum">
              <a:rPr kumimoji="1" lang="zh-TW" altLang="en-US" smtClean="0"/>
              <a:t>‹#›</a:t>
            </a:fld>
            <a:endParaRPr kumimoji="1" lang="zh-TW" altLang="en-US"/>
          </a:p>
        </p:txBody>
      </p:sp>
    </p:spTree>
    <p:extLst>
      <p:ext uri="{BB962C8B-B14F-4D97-AF65-F5344CB8AC3E}">
        <p14:creationId xmlns:p14="http://schemas.microsoft.com/office/powerpoint/2010/main" val="1392211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a:t>
            </a:fld>
            <a:endParaRPr kumimoji="1" lang="zh-TW" altLang="en-US"/>
          </a:p>
        </p:txBody>
      </p:sp>
    </p:spTree>
    <p:extLst>
      <p:ext uri="{BB962C8B-B14F-4D97-AF65-F5344CB8AC3E}">
        <p14:creationId xmlns:p14="http://schemas.microsoft.com/office/powerpoint/2010/main" val="186854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smtClean="0"/>
                  <a:t>所以知道要解的方程式之後，就是要想辦法解這個方程式</a:t>
                </a:r>
                <a:endParaRPr kumimoji="1" lang="en-US" altLang="zh-TW" dirty="0" smtClean="0"/>
              </a:p>
              <a:p>
                <a:r>
                  <a:rPr kumimoji="1" lang="zh-TW" altLang="en-US" dirty="0" smtClean="0"/>
                  <a:t>先用</a:t>
                </a:r>
                <a:r>
                  <a:rPr kumimoji="1" lang="en-US" altLang="zh-TW" dirty="0" err="1" smtClean="0"/>
                  <a:t>lagrangian</a:t>
                </a:r>
                <a:r>
                  <a:rPr kumimoji="1" lang="en-US" altLang="zh-TW" dirty="0" smtClean="0"/>
                  <a:t> multiplier </a:t>
                </a:r>
                <a14:m>
                  <m:oMath xmlns:m="http://schemas.openxmlformats.org/officeDocument/2006/math">
                    <m:r>
                      <a:rPr kumimoji="1" lang="en-US" altLang="zh-TW" b="0" i="1" smtClean="0">
                        <a:latin typeface="Cambria Math" charset="0"/>
                        <a:ea typeface="Times New Roman" charset="0"/>
                        <a:cs typeface="Times New Roman" charset="0"/>
                      </a:rPr>
                      <m:t>𝜆</m:t>
                    </m:r>
                  </m:oMath>
                </a14:m>
                <a:r>
                  <a:rPr kumimoji="1" lang="zh-TW" altLang="en-US" dirty="0" smtClean="0"/>
                  <a:t> 將</a:t>
                </a:r>
                <a:r>
                  <a:rPr kumimoji="1" lang="en-US" altLang="zh-TW" dirty="0" smtClean="0"/>
                  <a:t>constrain</a:t>
                </a:r>
                <a:r>
                  <a:rPr kumimoji="1" lang="zh-TW" altLang="en-US" dirty="0" smtClean="0"/>
                  <a:t>變成一個</a:t>
                </a:r>
                <a:r>
                  <a:rPr kumimoji="1" lang="en-US" altLang="zh-TW" dirty="0" err="1" smtClean="0"/>
                  <a:t>unconstrain</a:t>
                </a:r>
                <a:r>
                  <a:rPr kumimoji="1" lang="zh-TW" altLang="en-US" dirty="0" smtClean="0"/>
                  <a:t>的</a:t>
                </a:r>
                <a:r>
                  <a:rPr kumimoji="1" lang="en-US" altLang="zh-TW" dirty="0" smtClean="0"/>
                  <a:t>problem</a:t>
                </a:r>
                <a:r>
                  <a:rPr kumimoji="1" lang="zh-TW" altLang="en-US" dirty="0" smtClean="0"/>
                  <a:t>，</a:t>
                </a:r>
                <a14:m>
                  <m:oMath xmlns:m="http://schemas.openxmlformats.org/officeDocument/2006/math">
                    <m:r>
                      <a:rPr kumimoji="1" lang="en-US" altLang="zh-TW" b="0" i="1" smtClean="0">
                        <a:latin typeface="Cambria Math" charset="0"/>
                        <a:ea typeface="Cambria Math" charset="0"/>
                        <a:cs typeface="Cambria Math" charset="0"/>
                      </a:rPr>
                      <m:t>𝛼</m:t>
                    </m:r>
                  </m:oMath>
                </a14:m>
                <a:r>
                  <a:rPr kumimoji="1" lang="zh-TW" altLang="en-US" dirty="0" smtClean="0"/>
                  <a:t>是一個二次的</a:t>
                </a:r>
                <a:r>
                  <a:rPr kumimoji="1" lang="en-US" altLang="zh-TW" dirty="0" smtClean="0"/>
                  <a:t>penalty</a:t>
                </a:r>
                <a:r>
                  <a:rPr kumimoji="1" lang="en-US" altLang="zh-TW" baseline="0" dirty="0" smtClean="0"/>
                  <a:t> term</a:t>
                </a:r>
                <a:endParaRPr kumimoji="1" lang="en-US" altLang="zh-TW" dirty="0" smtClean="0"/>
              </a:p>
              <a:p>
                <a:r>
                  <a:rPr kumimoji="1" lang="zh-TW" altLang="en-US" dirty="0" smtClean="0"/>
                  <a:t>要找到問題的解，可以透過找</a:t>
                </a:r>
                <a:r>
                  <a:rPr kumimoji="1" lang="en-US" altLang="zh-TW" dirty="0" smtClean="0"/>
                  <a:t>saddle point</a:t>
                </a:r>
                <a:r>
                  <a:rPr kumimoji="1" lang="zh-TW" altLang="en-US" dirty="0" smtClean="0"/>
                  <a:t>的方式，用以下的方法</a:t>
                </a:r>
                <a:endParaRPr kumimoji="1" lang="zh-TW" altLang="en-US" dirty="0"/>
              </a:p>
            </p:txBody>
          </p:sp>
        </mc:Choice>
        <mc:Fallback xmlns="">
          <p:sp>
            <p:nvSpPr>
              <p:cNvPr id="3" name="備忘稿版面配置區 2"/>
              <p:cNvSpPr>
                <a:spLocks noGrp="1"/>
              </p:cNvSpPr>
              <p:nvPr>
                <p:ph type="body" idx="1"/>
              </p:nvPr>
            </p:nvSpPr>
            <p:spPr/>
            <p:txBody>
              <a:bodyPr/>
              <a:lstStyle/>
              <a:p>
                <a:r>
                  <a:rPr kumimoji="1" lang="zh-TW" altLang="en-US" dirty="0" smtClean="0"/>
                  <a:t>所以知道要解的方程式之後，就是要想辦法解這個方程式</a:t>
                </a:r>
                <a:endParaRPr kumimoji="1" lang="en-US" altLang="zh-TW" dirty="0" smtClean="0"/>
              </a:p>
              <a:p>
                <a:r>
                  <a:rPr kumimoji="1" lang="zh-TW" altLang="en-US" dirty="0" smtClean="0"/>
                  <a:t>先用</a:t>
                </a:r>
                <a:r>
                  <a:rPr kumimoji="1" lang="en-US" altLang="zh-TW" dirty="0" err="1" smtClean="0"/>
                  <a:t>lagrangian</a:t>
                </a:r>
                <a:r>
                  <a:rPr kumimoji="1" lang="en-US" altLang="zh-TW" dirty="0" smtClean="0"/>
                  <a:t> multiplier </a:t>
                </a:r>
                <a:r>
                  <a:rPr kumimoji="1" lang="en-US" altLang="zh-TW" b="0" i="0" smtClean="0">
                    <a:latin typeface="Cambria Math" charset="0"/>
                    <a:ea typeface="Times New Roman" charset="0"/>
                    <a:cs typeface="Times New Roman" charset="0"/>
                  </a:rPr>
                  <a:t>𝜆</a:t>
                </a:r>
                <a:r>
                  <a:rPr kumimoji="1" lang="zh-TW" altLang="en-US" dirty="0" smtClean="0"/>
                  <a:t> 將</a:t>
                </a:r>
                <a:r>
                  <a:rPr kumimoji="1" lang="en-US" altLang="zh-TW" dirty="0" smtClean="0"/>
                  <a:t>constrain</a:t>
                </a:r>
                <a:r>
                  <a:rPr kumimoji="1" lang="zh-TW" altLang="en-US" dirty="0" smtClean="0"/>
                  <a:t>變成一個</a:t>
                </a:r>
                <a:r>
                  <a:rPr kumimoji="1" lang="en-US" altLang="zh-TW" dirty="0" err="1" smtClean="0"/>
                  <a:t>unconstrain</a:t>
                </a:r>
                <a:r>
                  <a:rPr kumimoji="1" lang="zh-TW" altLang="en-US" dirty="0" smtClean="0"/>
                  <a:t>的</a:t>
                </a:r>
                <a:r>
                  <a:rPr kumimoji="1" lang="en-US" altLang="zh-TW" dirty="0" smtClean="0"/>
                  <a:t>problem</a:t>
                </a:r>
                <a:r>
                  <a:rPr kumimoji="1" lang="zh-TW" altLang="en-US" dirty="0" smtClean="0"/>
                  <a:t>，</a:t>
                </a:r>
                <a:r>
                  <a:rPr kumimoji="1" lang="en-US" altLang="zh-TW" b="0" i="0" smtClean="0">
                    <a:latin typeface="Cambria Math" charset="0"/>
                    <a:ea typeface="Cambria Math" charset="0"/>
                    <a:cs typeface="Cambria Math" charset="0"/>
                  </a:rPr>
                  <a:t>𝛼</a:t>
                </a:r>
                <a:r>
                  <a:rPr kumimoji="1" lang="zh-TW" altLang="en-US" dirty="0" smtClean="0"/>
                  <a:t>是一個二次的</a:t>
                </a:r>
                <a:r>
                  <a:rPr kumimoji="1" lang="en-US" altLang="zh-TW" dirty="0" smtClean="0"/>
                  <a:t>penalty</a:t>
                </a:r>
                <a:r>
                  <a:rPr kumimoji="1" lang="en-US" altLang="zh-TW" baseline="0" dirty="0" smtClean="0"/>
                  <a:t> term</a:t>
                </a:r>
                <a:endParaRPr kumimoji="1" lang="en-US" altLang="zh-TW" dirty="0" smtClean="0"/>
              </a:p>
              <a:p>
                <a:r>
                  <a:rPr kumimoji="1" lang="zh-TW" altLang="en-US" dirty="0" smtClean="0"/>
                  <a:t>要找到問題的解，可以透過找</a:t>
                </a:r>
                <a:r>
                  <a:rPr kumimoji="1" lang="en-US" altLang="zh-TW" dirty="0" smtClean="0"/>
                  <a:t>saddle point</a:t>
                </a:r>
                <a:r>
                  <a:rPr kumimoji="1" lang="zh-TW" altLang="en-US" dirty="0" smtClean="0"/>
                  <a:t>的方式，用以下的方法</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11</a:t>
            </a:fld>
            <a:endParaRPr kumimoji="1" lang="zh-TW" altLang="en-US"/>
          </a:p>
        </p:txBody>
      </p:sp>
    </p:spTree>
    <p:extLst>
      <p:ext uri="{BB962C8B-B14F-4D97-AF65-F5344CB8AC3E}">
        <p14:creationId xmlns:p14="http://schemas.microsoft.com/office/powerpoint/2010/main" val="1521386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第一步先</a:t>
            </a:r>
            <a:r>
              <a:rPr kumimoji="1" lang="en-US" altLang="zh-TW" dirty="0" smtClean="0"/>
              <a:t>initialize </a:t>
            </a:r>
            <a:r>
              <a:rPr kumimoji="1" lang="en-US" altLang="zh-TW" dirty="0" err="1" smtClean="0"/>
              <a:t>u_k</a:t>
            </a:r>
            <a:r>
              <a:rPr kumimoji="1" lang="en-US" altLang="zh-TW" baseline="0" dirty="0" smtClean="0"/>
              <a:t> </a:t>
            </a:r>
            <a:r>
              <a:rPr kumimoji="1" lang="en-US" altLang="zh-TW" baseline="0" dirty="0" err="1" smtClean="0"/>
              <a:t>w_k</a:t>
            </a:r>
            <a:r>
              <a:rPr kumimoji="1" lang="zh-TW" altLang="en-US" baseline="0" dirty="0" smtClean="0"/>
              <a:t>和</a:t>
            </a:r>
            <a:r>
              <a:rPr kumimoji="1" lang="en-US" altLang="zh-TW" baseline="0" dirty="0" smtClean="0"/>
              <a:t>lambda</a:t>
            </a:r>
          </a:p>
          <a:p>
            <a:r>
              <a:rPr kumimoji="1" lang="en-US" altLang="zh-TW" baseline="0" dirty="0" smtClean="0"/>
              <a:t>K</a:t>
            </a:r>
            <a:r>
              <a:rPr kumimoji="1" lang="zh-TW" altLang="en-US" baseline="0" dirty="0" smtClean="0"/>
              <a:t>在這邊代表分成幾個</a:t>
            </a:r>
            <a:r>
              <a:rPr kumimoji="1" lang="en-US" altLang="zh-TW" baseline="0" dirty="0" smtClean="0"/>
              <a:t>mode</a:t>
            </a:r>
            <a:br>
              <a:rPr kumimoji="1" lang="en-US" altLang="zh-TW" baseline="0" dirty="0" smtClean="0"/>
            </a:br>
            <a:r>
              <a:rPr kumimoji="1" lang="en-US" altLang="zh-TW" baseline="0" dirty="0" smtClean="0"/>
              <a:t>n</a:t>
            </a:r>
            <a:r>
              <a:rPr kumimoji="1" lang="zh-TW" altLang="en-US" baseline="0" dirty="0" smtClean="0"/>
              <a:t>從</a:t>
            </a:r>
            <a:r>
              <a:rPr kumimoji="1" lang="en-US" altLang="zh-TW" baseline="0" dirty="0" smtClean="0"/>
              <a:t>0</a:t>
            </a:r>
            <a:r>
              <a:rPr kumimoji="1" lang="zh-TW" altLang="en-US" baseline="0" dirty="0" smtClean="0"/>
              <a:t>開始，這邊的</a:t>
            </a:r>
            <a:r>
              <a:rPr kumimoji="1" lang="en-US" altLang="zh-TW" baseline="0" dirty="0" smtClean="0"/>
              <a:t>n</a:t>
            </a:r>
            <a:r>
              <a:rPr kumimoji="1" lang="zh-TW" altLang="en-US" baseline="0" dirty="0" smtClean="0"/>
              <a:t>表示</a:t>
            </a:r>
            <a:r>
              <a:rPr kumimoji="1" lang="en-US" altLang="zh-TW" baseline="0" dirty="0" smtClean="0"/>
              <a:t>iteration</a:t>
            </a:r>
            <a:r>
              <a:rPr kumimoji="1" lang="zh-TW" altLang="en-US" baseline="0" dirty="0" smtClean="0"/>
              <a:t>，這篇</a:t>
            </a:r>
            <a:r>
              <a:rPr kumimoji="1" lang="en-US" altLang="zh-TW" baseline="0" dirty="0" smtClean="0"/>
              <a:t>paper</a:t>
            </a:r>
            <a:r>
              <a:rPr kumimoji="1" lang="zh-TW" altLang="en-US" baseline="0" dirty="0" smtClean="0"/>
              <a:t>用的</a:t>
            </a:r>
            <a:r>
              <a:rPr kumimoji="1" lang="en-US" altLang="zh-TW" baseline="0" dirty="0" smtClean="0"/>
              <a:t>iteration</a:t>
            </a:r>
            <a:r>
              <a:rPr kumimoji="1" lang="zh-TW" altLang="en-US" baseline="0" dirty="0" smtClean="0"/>
              <a:t>是</a:t>
            </a:r>
            <a:r>
              <a:rPr kumimoji="1" lang="en-US" altLang="zh-TW" baseline="0" dirty="0" smtClean="0"/>
              <a:t>5000</a:t>
            </a:r>
          </a:p>
          <a:p>
            <a:r>
              <a:rPr kumimoji="1" lang="zh-TW" altLang="en-US" dirty="0" smtClean="0"/>
              <a:t>每次</a:t>
            </a:r>
            <a:r>
              <a:rPr kumimoji="1" lang="en-US" altLang="zh-TW" dirty="0" smtClean="0"/>
              <a:t>n+1</a:t>
            </a:r>
            <a:br>
              <a:rPr kumimoji="1" lang="en-US" altLang="zh-TW" dirty="0" smtClean="0"/>
            </a:br>
            <a:r>
              <a:rPr kumimoji="1" lang="zh-TW" altLang="en-US" dirty="0" smtClean="0"/>
              <a:t>第一個迴圈更新</a:t>
            </a:r>
            <a:r>
              <a:rPr kumimoji="1" lang="en-US" altLang="zh-TW" dirty="0" err="1" smtClean="0"/>
              <a:t>u_k</a:t>
            </a:r>
            <a:r>
              <a:rPr kumimoji="1" lang="zh-TW" altLang="en-US" dirty="0" smtClean="0"/>
              <a:t>，找到</a:t>
            </a:r>
            <a:r>
              <a:rPr kumimoji="1" lang="en-US" altLang="zh-TW" dirty="0" err="1" smtClean="0"/>
              <a:t>u_k</a:t>
            </a:r>
            <a:r>
              <a:rPr kumimoji="1" lang="zh-TW" altLang="en-US" dirty="0" smtClean="0"/>
              <a:t>使得</a:t>
            </a:r>
            <a:r>
              <a:rPr kumimoji="1" lang="en-US" altLang="zh-TW" dirty="0" err="1" smtClean="0"/>
              <a:t>lagrange</a:t>
            </a:r>
            <a:r>
              <a:rPr kumimoji="1" lang="zh-TW" altLang="en-US" dirty="0" smtClean="0"/>
              <a:t>函數越小的</a:t>
            </a:r>
            <a:endParaRPr kumimoji="1" lang="en-US" altLang="zh-TW" dirty="0" smtClean="0"/>
          </a:p>
          <a:p>
            <a:r>
              <a:rPr kumimoji="1" lang="zh-TW" altLang="en-US" dirty="0" smtClean="0"/>
              <a:t>第二個迴圈更新</a:t>
            </a:r>
            <a:r>
              <a:rPr kumimoji="1" lang="en-US" altLang="zh-TW" dirty="0" err="1" smtClean="0"/>
              <a:t>w_k</a:t>
            </a:r>
            <a:r>
              <a:rPr kumimoji="1" lang="zh-TW" altLang="en-US" dirty="0" smtClean="0"/>
              <a:t>，找到</a:t>
            </a:r>
            <a:r>
              <a:rPr kumimoji="1" lang="en-US" altLang="zh-TW" dirty="0" err="1" smtClean="0"/>
              <a:t>w_k</a:t>
            </a:r>
            <a:r>
              <a:rPr kumimoji="1" lang="zh-TW" altLang="en-US" dirty="0" smtClean="0"/>
              <a:t>使得</a:t>
            </a:r>
            <a:r>
              <a:rPr kumimoji="1" lang="en-US" altLang="zh-TW" dirty="0" err="1" smtClean="0"/>
              <a:t>lagrange</a:t>
            </a:r>
            <a:r>
              <a:rPr kumimoji="1" lang="zh-TW" altLang="en-US" dirty="0" smtClean="0"/>
              <a:t>函數最小的</a:t>
            </a:r>
            <a:r>
              <a:rPr kumimoji="1" lang="en-US" altLang="zh-TW" dirty="0" err="1" smtClean="0"/>
              <a:t>w_k</a:t>
            </a:r>
            <a:endParaRPr kumimoji="1" lang="en-US" altLang="zh-TW" dirty="0" smtClean="0"/>
          </a:p>
          <a:p>
            <a:r>
              <a:rPr kumimoji="1" lang="zh-TW" altLang="en-US" dirty="0" smtClean="0"/>
              <a:t>最後</a:t>
            </a:r>
            <a:r>
              <a:rPr kumimoji="1" lang="en-US" altLang="zh-TW" dirty="0" smtClean="0"/>
              <a:t>lambda</a:t>
            </a:r>
            <a:r>
              <a:rPr kumimoji="1" lang="zh-TW" altLang="en-US" dirty="0" smtClean="0"/>
              <a:t>也更新，很像機器學習的</a:t>
            </a:r>
            <a:r>
              <a:rPr kumimoji="1" lang="en-US" altLang="zh-TW" dirty="0" smtClean="0"/>
              <a:t>gradient</a:t>
            </a:r>
            <a:r>
              <a:rPr kumimoji="1" lang="zh-TW" altLang="en-US" dirty="0" smtClean="0"/>
              <a:t> </a:t>
            </a:r>
            <a:r>
              <a:rPr kumimoji="1" lang="en-US" altLang="zh-TW" dirty="0" smtClean="0"/>
              <a:t>descent</a:t>
            </a:r>
            <a:r>
              <a:rPr kumimoji="1" lang="zh-TW" altLang="en-US" dirty="0" smtClean="0"/>
              <a:t>的方法</a:t>
            </a:r>
            <a:endParaRPr kumimoji="1" lang="en-US" altLang="zh-TW" dirty="0" smtClean="0"/>
          </a:p>
          <a:p>
            <a:r>
              <a:rPr kumimoji="1" lang="zh-TW" altLang="en-US" dirty="0" smtClean="0"/>
              <a:t>一直做這個更新直到收斂到小於某個</a:t>
            </a:r>
            <a:r>
              <a:rPr kumimoji="1" lang="en-US" altLang="zh-TW" dirty="0" smtClean="0"/>
              <a:t>epsilon</a:t>
            </a:r>
            <a:r>
              <a:rPr kumimoji="1" lang="zh-TW" altLang="en-US" dirty="0" smtClean="0"/>
              <a:t>為止</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12</a:t>
            </a:fld>
            <a:endParaRPr kumimoji="1" lang="zh-TW" altLang="en-US"/>
          </a:p>
        </p:txBody>
      </p:sp>
    </p:spTree>
    <p:extLst>
      <p:ext uri="{BB962C8B-B14F-4D97-AF65-F5344CB8AC3E}">
        <p14:creationId xmlns:p14="http://schemas.microsoft.com/office/powerpoint/2010/main" val="189441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smtClean="0"/>
                  <a:t>上面的</a:t>
                </a:r>
                <a:r>
                  <a:rPr kumimoji="1" lang="en-US" altLang="zh-TW" dirty="0" err="1" smtClean="0"/>
                  <a:t>u_k</a:t>
                </a:r>
                <a:r>
                  <a:rPr kumimoji="1" lang="zh-TW" altLang="en-US" dirty="0" smtClean="0"/>
                  <a:t>和</a:t>
                </a:r>
                <a:r>
                  <a:rPr kumimoji="1" lang="en-US" altLang="zh-TW" dirty="0" err="1" smtClean="0"/>
                  <a:t>w_k</a:t>
                </a:r>
                <a:r>
                  <a:rPr kumimoji="1" lang="zh-TW" altLang="en-US" dirty="0" smtClean="0"/>
                  <a:t>也可以在</a:t>
                </a:r>
                <a:r>
                  <a:rPr kumimoji="1" lang="en-US" altLang="zh-TW" dirty="0" smtClean="0"/>
                  <a:t>spectral domain</a:t>
                </a:r>
                <a:r>
                  <a:rPr kumimoji="1" lang="zh-TW" altLang="en-US" dirty="0" smtClean="0"/>
                  <a:t>解，根據上面的更新</a:t>
                </a:r>
                <a:endParaRPr kumimoji="1" lang="en-US" altLang="zh-TW" dirty="0" smtClean="0"/>
              </a:p>
              <a:p>
                <a:r>
                  <a:rPr kumimoji="1" lang="zh-TW" altLang="en-US" dirty="0" smtClean="0"/>
                  <a:t>然後得到的</a:t>
                </a:r>
                <a:r>
                  <a:rPr kumimoji="1" lang="en-US" altLang="zh-TW" dirty="0" smtClean="0"/>
                  <a:t>frequency domain</a:t>
                </a:r>
                <a:r>
                  <a:rPr kumimoji="1" lang="zh-TW" altLang="en-US" dirty="0" smtClean="0"/>
                  <a:t>的解需要經過</a:t>
                </a:r>
                <a:r>
                  <a:rPr kumimoji="1" lang="en-US" altLang="zh-TW" dirty="0" smtClean="0"/>
                  <a:t>inverse </a:t>
                </a:r>
                <a:r>
                  <a:rPr kumimoji="1" lang="en-US" altLang="zh-TW" dirty="0" err="1" smtClean="0"/>
                  <a:t>fourier</a:t>
                </a:r>
                <a:r>
                  <a:rPr kumimoji="1" lang="en-US" altLang="zh-TW" baseline="0" dirty="0" smtClean="0"/>
                  <a:t> transform</a:t>
                </a:r>
                <a:r>
                  <a:rPr kumimoji="1" lang="zh-TW" altLang="en-US" baseline="0" dirty="0" smtClean="0"/>
                  <a:t>轉回</a:t>
                </a:r>
                <a:r>
                  <a:rPr kumimoji="1" lang="en-US" altLang="zh-TW" baseline="0" dirty="0" smtClean="0"/>
                  <a:t>time domain</a:t>
                </a:r>
              </a:p>
              <a:p>
                <a:r>
                  <a:rPr kumimoji="1" lang="zh-TW" altLang="en-US" dirty="0" smtClean="0"/>
                  <a:t>在這個演算法裡面有兩個重要的參數：</a:t>
                </a:r>
                <a:r>
                  <a:rPr kumimoji="1" lang="en-US" altLang="zh-TW" dirty="0" smtClean="0"/>
                  <a:t>penalty parameter </a:t>
                </a:r>
                <a14:m>
                  <m:oMath xmlns:m="http://schemas.openxmlformats.org/officeDocument/2006/math">
                    <m:r>
                      <a:rPr kumimoji="1" lang="en-US" altLang="zh-TW" b="0" i="1" smtClean="0">
                        <a:latin typeface="Cambria Math" charset="0"/>
                      </a:rPr>
                      <m:t>𝛼</m:t>
                    </m:r>
                  </m:oMath>
                </a14:m>
                <a:r>
                  <a:rPr kumimoji="1" lang="zh-TW" altLang="en-US" dirty="0" smtClean="0"/>
                  <a:t>和</a:t>
                </a:r>
                <a:r>
                  <a:rPr kumimoji="1" lang="en-US" altLang="zh-TW" dirty="0" smtClean="0"/>
                  <a:t>mode</a:t>
                </a:r>
                <a:r>
                  <a:rPr kumimoji="1" lang="en-US" altLang="zh-TW" baseline="0" dirty="0" smtClean="0"/>
                  <a:t> number K</a:t>
                </a:r>
                <a:r>
                  <a:rPr kumimoji="1" lang="zh-TW" altLang="en-US" baseline="0" dirty="0" smtClean="0"/>
                  <a:t>，如果</a:t>
                </a:r>
                <a14:m>
                  <m:oMath xmlns:m="http://schemas.openxmlformats.org/officeDocument/2006/math">
                    <m:r>
                      <a:rPr kumimoji="1" lang="en-US" altLang="zh-TW" b="0" i="1" smtClean="0">
                        <a:latin typeface="Cambria Math" charset="0"/>
                      </a:rPr>
                      <m:t>𝛼</m:t>
                    </m:r>
                  </m:oMath>
                </a14:m>
                <a:r>
                  <a:rPr kumimoji="1" lang="zh-TW" altLang="en-US" dirty="0" smtClean="0"/>
                  <a:t>越低，</a:t>
                </a:r>
                <a:r>
                  <a:rPr kumimoji="1" lang="en-US" altLang="zh-TW" dirty="0" err="1" smtClean="0"/>
                  <a:t>w_k</a:t>
                </a:r>
                <a:r>
                  <a:rPr kumimoji="1" lang="zh-TW" altLang="en-US" dirty="0" smtClean="0"/>
                  <a:t>移動的自由度越高，但如果太低就會把</a:t>
                </a:r>
                <a:r>
                  <a:rPr kumimoji="1" lang="en-US" altLang="zh-TW" dirty="0" smtClean="0"/>
                  <a:t>intentional</a:t>
                </a:r>
                <a:r>
                  <a:rPr kumimoji="1" lang="en-US" altLang="zh-TW" baseline="0" dirty="0" smtClean="0"/>
                  <a:t> motion</a:t>
                </a:r>
                <a:r>
                  <a:rPr kumimoji="1" lang="zh-TW" altLang="en-US" baseline="0" dirty="0" smtClean="0"/>
                  <a:t>和</a:t>
                </a:r>
                <a:r>
                  <a:rPr kumimoji="1" lang="en-US" altLang="zh-TW" baseline="0" dirty="0" smtClean="0"/>
                  <a:t>jitter motion</a:t>
                </a:r>
                <a:r>
                  <a:rPr kumimoji="1" lang="zh-TW" altLang="en-US" baseline="0" dirty="0" smtClean="0"/>
                  <a:t>混在一起，如果</a:t>
                </a:r>
                <a:r>
                  <a:rPr kumimoji="1" lang="en-US" altLang="zh-TW" baseline="0" dirty="0" smtClean="0"/>
                  <a:t>K</a:t>
                </a:r>
                <a:r>
                  <a:rPr kumimoji="1" lang="zh-TW" altLang="en-US" baseline="0" dirty="0" smtClean="0"/>
                  <a:t>太小也是，但如果太多會增加計算量，</a:t>
                </a:r>
                <a:r>
                  <a:rPr kumimoji="1" lang="en-US" altLang="zh-TW" baseline="0" dirty="0" smtClean="0"/>
                  <a:t>performance</a:t>
                </a:r>
                <a:r>
                  <a:rPr kumimoji="1" lang="zh-TW" altLang="en-US" baseline="0" dirty="0" smtClean="0"/>
                  <a:t>也不會比較好，所以</a:t>
                </a:r>
                <a:r>
                  <a:rPr kumimoji="1" lang="en-US" altLang="zh-TW" baseline="0" dirty="0" smtClean="0"/>
                  <a:t>K=5</a:t>
                </a:r>
                <a:r>
                  <a:rPr kumimoji="1" lang="zh-TW" altLang="en-US" baseline="0" dirty="0" smtClean="0"/>
                  <a:t>，</a:t>
                </a:r>
                <a14:m>
                  <m:oMath xmlns:m="http://schemas.openxmlformats.org/officeDocument/2006/math">
                    <m:r>
                      <a:rPr kumimoji="1" lang="en-US" altLang="zh-TW" b="0" i="1" smtClean="0">
                        <a:latin typeface="Cambria Math" charset="0"/>
                      </a:rPr>
                      <m:t>𝛼</m:t>
                    </m:r>
                  </m:oMath>
                </a14:m>
                <a:r>
                  <a:rPr kumimoji="1" lang="en-US" altLang="zh-TW" dirty="0" smtClean="0"/>
                  <a:t>=100</a:t>
                </a:r>
                <a:r>
                  <a:rPr kumimoji="1" lang="zh-TW" altLang="en-US" dirty="0" smtClean="0"/>
                  <a:t>是這篇覺得最適合的數字。</a:t>
                </a:r>
                <a:endParaRPr kumimoji="1" lang="zh-TW" altLang="en-US" dirty="0"/>
              </a:p>
            </p:txBody>
          </p:sp>
        </mc:Choice>
        <mc:Fallback xmlns="">
          <p:sp>
            <p:nvSpPr>
              <p:cNvPr id="3" name="備忘稿版面配置區 2"/>
              <p:cNvSpPr>
                <a:spLocks noGrp="1"/>
              </p:cNvSpPr>
              <p:nvPr>
                <p:ph type="body" idx="1"/>
              </p:nvPr>
            </p:nvSpPr>
            <p:spPr/>
            <p:txBody>
              <a:bodyPr/>
              <a:lstStyle/>
              <a:p>
                <a:r>
                  <a:rPr kumimoji="1" lang="zh-TW" altLang="en-US" dirty="0" smtClean="0"/>
                  <a:t>上面的</a:t>
                </a:r>
                <a:r>
                  <a:rPr kumimoji="1" lang="en-US" altLang="zh-TW" dirty="0" err="1" smtClean="0"/>
                  <a:t>u_k</a:t>
                </a:r>
                <a:r>
                  <a:rPr kumimoji="1" lang="zh-TW" altLang="en-US" dirty="0" smtClean="0"/>
                  <a:t>和</a:t>
                </a:r>
                <a:r>
                  <a:rPr kumimoji="1" lang="en-US" altLang="zh-TW" dirty="0" err="1" smtClean="0"/>
                  <a:t>w_k</a:t>
                </a:r>
                <a:r>
                  <a:rPr kumimoji="1" lang="zh-TW" altLang="en-US" dirty="0" smtClean="0"/>
                  <a:t>也可以在</a:t>
                </a:r>
                <a:r>
                  <a:rPr kumimoji="1" lang="en-US" altLang="zh-TW" dirty="0" smtClean="0"/>
                  <a:t>spectral domain</a:t>
                </a:r>
                <a:r>
                  <a:rPr kumimoji="1" lang="zh-TW" altLang="en-US" dirty="0" smtClean="0"/>
                  <a:t>解，根據上面的更新</a:t>
                </a:r>
                <a:endParaRPr kumimoji="1" lang="en-US" altLang="zh-TW" dirty="0" smtClean="0"/>
              </a:p>
              <a:p>
                <a:r>
                  <a:rPr kumimoji="1" lang="zh-TW" altLang="en-US" dirty="0" smtClean="0"/>
                  <a:t>然後得到的</a:t>
                </a:r>
                <a:r>
                  <a:rPr kumimoji="1" lang="en-US" altLang="zh-TW" dirty="0" smtClean="0"/>
                  <a:t>frequency domain</a:t>
                </a:r>
                <a:r>
                  <a:rPr kumimoji="1" lang="zh-TW" altLang="en-US" dirty="0" smtClean="0"/>
                  <a:t>的解需要經過</a:t>
                </a:r>
                <a:r>
                  <a:rPr kumimoji="1" lang="en-US" altLang="zh-TW" dirty="0" smtClean="0"/>
                  <a:t>inverse </a:t>
                </a:r>
                <a:r>
                  <a:rPr kumimoji="1" lang="en-US" altLang="zh-TW" dirty="0" err="1" smtClean="0"/>
                  <a:t>fourier</a:t>
                </a:r>
                <a:r>
                  <a:rPr kumimoji="1" lang="en-US" altLang="zh-TW" baseline="0" dirty="0" smtClean="0"/>
                  <a:t> transform</a:t>
                </a:r>
                <a:r>
                  <a:rPr kumimoji="1" lang="zh-TW" altLang="en-US" baseline="0" dirty="0" smtClean="0"/>
                  <a:t>轉回</a:t>
                </a:r>
                <a:r>
                  <a:rPr kumimoji="1" lang="en-US" altLang="zh-TW" baseline="0" dirty="0" smtClean="0"/>
                  <a:t>time domain</a:t>
                </a:r>
              </a:p>
              <a:p>
                <a:r>
                  <a:rPr kumimoji="1" lang="zh-TW" altLang="en-US" dirty="0" smtClean="0"/>
                  <a:t>在這個演算法裡面有兩個重要的參數：</a:t>
                </a:r>
                <a:r>
                  <a:rPr kumimoji="1" lang="en-US" altLang="zh-TW" dirty="0" smtClean="0"/>
                  <a:t>penalty parameter </a:t>
                </a:r>
                <a:r>
                  <a:rPr kumimoji="1" lang="en-US" altLang="zh-TW" b="0" i="0" smtClean="0">
                    <a:latin typeface="Cambria Math" charset="0"/>
                  </a:rPr>
                  <a:t>𝛼</a:t>
                </a:r>
                <a:r>
                  <a:rPr kumimoji="1" lang="zh-TW" altLang="en-US" dirty="0" smtClean="0"/>
                  <a:t>和</a:t>
                </a:r>
                <a:r>
                  <a:rPr kumimoji="1" lang="en-US" altLang="zh-TW" dirty="0" smtClean="0"/>
                  <a:t>mode</a:t>
                </a:r>
                <a:r>
                  <a:rPr kumimoji="1" lang="en-US" altLang="zh-TW" baseline="0" dirty="0" smtClean="0"/>
                  <a:t> number K</a:t>
                </a:r>
                <a:r>
                  <a:rPr kumimoji="1" lang="zh-TW" altLang="en-US" baseline="0" dirty="0" smtClean="0"/>
                  <a:t>，如果</a:t>
                </a:r>
                <a:r>
                  <a:rPr kumimoji="1" lang="en-US" altLang="zh-TW" b="0" i="0" smtClean="0">
                    <a:latin typeface="Cambria Math" charset="0"/>
                  </a:rPr>
                  <a:t>𝛼</a:t>
                </a:r>
                <a:r>
                  <a:rPr kumimoji="1" lang="zh-TW" altLang="en-US" dirty="0" smtClean="0"/>
                  <a:t>越低，</a:t>
                </a:r>
                <a:r>
                  <a:rPr kumimoji="1" lang="en-US" altLang="zh-TW" dirty="0" err="1" smtClean="0"/>
                  <a:t>w_k</a:t>
                </a:r>
                <a:r>
                  <a:rPr kumimoji="1" lang="zh-TW" altLang="en-US" dirty="0" smtClean="0"/>
                  <a:t>移動的自由度越高，但如果太低就會把</a:t>
                </a:r>
                <a:r>
                  <a:rPr kumimoji="1" lang="en-US" altLang="zh-TW" dirty="0" smtClean="0"/>
                  <a:t>intentional</a:t>
                </a:r>
                <a:r>
                  <a:rPr kumimoji="1" lang="en-US" altLang="zh-TW" baseline="0" dirty="0" smtClean="0"/>
                  <a:t> motion</a:t>
                </a:r>
                <a:r>
                  <a:rPr kumimoji="1" lang="zh-TW" altLang="en-US" baseline="0" dirty="0" smtClean="0"/>
                  <a:t>和</a:t>
                </a:r>
                <a:r>
                  <a:rPr kumimoji="1" lang="en-US" altLang="zh-TW" baseline="0" dirty="0" smtClean="0"/>
                  <a:t>jitter motion</a:t>
                </a:r>
                <a:r>
                  <a:rPr kumimoji="1" lang="zh-TW" altLang="en-US" baseline="0" dirty="0" smtClean="0"/>
                  <a:t>混在一起，如果</a:t>
                </a:r>
                <a:r>
                  <a:rPr kumimoji="1" lang="en-US" altLang="zh-TW" baseline="0" dirty="0" smtClean="0"/>
                  <a:t>K</a:t>
                </a:r>
                <a:r>
                  <a:rPr kumimoji="1" lang="zh-TW" altLang="en-US" baseline="0" dirty="0" smtClean="0"/>
                  <a:t>太小也是，但如果太多會增加計算量，</a:t>
                </a:r>
                <a:r>
                  <a:rPr kumimoji="1" lang="en-US" altLang="zh-TW" baseline="0" dirty="0" smtClean="0"/>
                  <a:t>performance</a:t>
                </a:r>
                <a:r>
                  <a:rPr kumimoji="1" lang="zh-TW" altLang="en-US" baseline="0" dirty="0" smtClean="0"/>
                  <a:t>也不會比較好，所以</a:t>
                </a:r>
                <a:r>
                  <a:rPr kumimoji="1" lang="en-US" altLang="zh-TW" baseline="0" dirty="0" smtClean="0"/>
                  <a:t>K=5</a:t>
                </a:r>
                <a:r>
                  <a:rPr kumimoji="1" lang="zh-TW" altLang="en-US" baseline="0" dirty="0" smtClean="0"/>
                  <a:t>，</a:t>
                </a:r>
                <a:r>
                  <a:rPr kumimoji="1" lang="en-US" altLang="zh-TW" b="0" i="0" smtClean="0">
                    <a:latin typeface="Cambria Math" charset="0"/>
                  </a:rPr>
                  <a:t>𝛼</a:t>
                </a:r>
                <a:r>
                  <a:rPr kumimoji="1" lang="en-US" altLang="zh-TW" dirty="0" smtClean="0"/>
                  <a:t>=100</a:t>
                </a:r>
                <a:r>
                  <a:rPr kumimoji="1" lang="zh-TW" altLang="en-US" dirty="0" smtClean="0"/>
                  <a:t>是這篇覺得最適合的數字。</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13</a:t>
            </a:fld>
            <a:endParaRPr kumimoji="1" lang="zh-TW" altLang="en-US"/>
          </a:p>
        </p:txBody>
      </p:sp>
    </p:spTree>
    <p:extLst>
      <p:ext uri="{BB962C8B-B14F-4D97-AF65-F5344CB8AC3E}">
        <p14:creationId xmlns:p14="http://schemas.microsoft.com/office/powerpoint/2010/main" val="177512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RE</a:t>
            </a:r>
            <a:r>
              <a:rPr kumimoji="1" lang="zh-TW" altLang="en-US" dirty="0" smtClean="0"/>
              <a:t>是計算兩個離散機率分佈</a:t>
            </a:r>
            <a:r>
              <a:rPr kumimoji="1" lang="en-US" altLang="zh-TW" dirty="0" smtClean="0"/>
              <a:t>P</a:t>
            </a:r>
            <a:r>
              <a:rPr kumimoji="1" lang="zh-TW" altLang="en-US" dirty="0" smtClean="0"/>
              <a:t>和</a:t>
            </a:r>
            <a:r>
              <a:rPr kumimoji="1" lang="en-US" altLang="zh-TW" dirty="0" smtClean="0"/>
              <a:t>Q</a:t>
            </a:r>
            <a:r>
              <a:rPr kumimoji="1" lang="zh-TW" altLang="en-US" dirty="0" smtClean="0"/>
              <a:t>的距離，衡量兩個分布的差異。所以</a:t>
            </a:r>
            <a:r>
              <a:rPr kumimoji="1" lang="en-US" altLang="zh-TW" dirty="0" smtClean="0"/>
              <a:t>jitter</a:t>
            </a:r>
            <a:r>
              <a:rPr kumimoji="1" lang="en-US" altLang="zh-TW" baseline="0" dirty="0" smtClean="0"/>
              <a:t> motion</a:t>
            </a:r>
            <a:r>
              <a:rPr kumimoji="1" lang="zh-TW" altLang="en-US" baseline="0" dirty="0" smtClean="0"/>
              <a:t>和</a:t>
            </a:r>
            <a:r>
              <a:rPr kumimoji="1" lang="en-US" altLang="zh-TW" baseline="0" dirty="0" smtClean="0"/>
              <a:t>jitter motion</a:t>
            </a:r>
            <a:r>
              <a:rPr kumimoji="1" lang="zh-TW" altLang="en-US" baseline="0" dirty="0" smtClean="0"/>
              <a:t>間的</a:t>
            </a:r>
            <a:r>
              <a:rPr kumimoji="1" lang="en-US" altLang="zh-TW" baseline="0" dirty="0" smtClean="0"/>
              <a:t>RE</a:t>
            </a:r>
            <a:r>
              <a:rPr kumimoji="1" lang="zh-TW" altLang="en-US" baseline="0" dirty="0" smtClean="0"/>
              <a:t>較小，</a:t>
            </a:r>
            <a:r>
              <a:rPr kumimoji="1" lang="en-US" altLang="zh-TW" baseline="0" dirty="0" smtClean="0"/>
              <a:t>jitter motion</a:t>
            </a:r>
            <a:r>
              <a:rPr kumimoji="1" lang="zh-TW" altLang="en-US" baseline="0" dirty="0" smtClean="0"/>
              <a:t>和</a:t>
            </a:r>
            <a:r>
              <a:rPr kumimoji="1" lang="en-US" altLang="zh-TW" baseline="0" dirty="0" smtClean="0"/>
              <a:t>intentional motion</a:t>
            </a:r>
            <a:r>
              <a:rPr kumimoji="1" lang="zh-TW" altLang="en-US" baseline="0" dirty="0" smtClean="0"/>
              <a:t>的</a:t>
            </a:r>
            <a:r>
              <a:rPr kumimoji="1" lang="en-US" altLang="zh-TW" baseline="0" dirty="0" smtClean="0"/>
              <a:t>RE</a:t>
            </a:r>
            <a:r>
              <a:rPr kumimoji="1" lang="zh-TW" altLang="en-US" baseline="0" dirty="0" smtClean="0"/>
              <a:t>較大。</a:t>
            </a:r>
            <a:endParaRPr kumimoji="1" lang="en-US" altLang="zh-TW" baseline="0" dirty="0" smtClean="0"/>
          </a:p>
          <a:p>
            <a:r>
              <a:rPr kumimoji="1" lang="zh-TW" altLang="en-US" baseline="0" dirty="0" smtClean="0"/>
              <a:t>補充一下</a:t>
            </a:r>
            <a:r>
              <a:rPr kumimoji="1" lang="en-US" altLang="zh-TW" baseline="0" dirty="0" smtClean="0"/>
              <a:t>jitter motion</a:t>
            </a:r>
            <a:r>
              <a:rPr kumimoji="1" lang="zh-TW" altLang="en-US" baseline="0" dirty="0" smtClean="0"/>
              <a:t>是微小且高頻的震動，</a:t>
            </a:r>
            <a:r>
              <a:rPr kumimoji="1" lang="en-US" altLang="zh-TW" baseline="0" dirty="0" smtClean="0"/>
              <a:t>intentional motion</a:t>
            </a:r>
            <a:r>
              <a:rPr kumimoji="1" lang="zh-TW" altLang="en-US" baseline="0" dirty="0" smtClean="0"/>
              <a:t>是相對震幅大頻率低的移動，所以兩個的機率分佈完全不同。</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14</a:t>
            </a:fld>
            <a:endParaRPr kumimoji="1" lang="zh-TW" altLang="en-US"/>
          </a:p>
        </p:txBody>
      </p:sp>
    </p:spTree>
    <p:extLst>
      <p:ext uri="{BB962C8B-B14F-4D97-AF65-F5344CB8AC3E}">
        <p14:creationId xmlns:p14="http://schemas.microsoft.com/office/powerpoint/2010/main" val="784075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接下來是這篇提出的架構，首先</a:t>
            </a:r>
            <a:r>
              <a:rPr kumimoji="1" lang="en-US" altLang="zh-TW" dirty="0" smtClean="0"/>
              <a:t>input video</a:t>
            </a:r>
            <a:r>
              <a:rPr kumimoji="1" lang="zh-TW" altLang="en-US" dirty="0" smtClean="0"/>
              <a:t>之後尋找特徵點的位移，得到</a:t>
            </a:r>
            <a:r>
              <a:rPr kumimoji="1" lang="en-US" altLang="zh-TW" dirty="0" smtClean="0"/>
              <a:t>GMV</a:t>
            </a:r>
            <a:r>
              <a:rPr kumimoji="1" lang="zh-TW" altLang="en-US" dirty="0" smtClean="0"/>
              <a:t>，再用</a:t>
            </a:r>
            <a:r>
              <a:rPr kumimoji="1" lang="en-US" altLang="zh-TW" dirty="0" smtClean="0"/>
              <a:t>GMV</a:t>
            </a:r>
            <a:r>
              <a:rPr kumimoji="1" lang="zh-TW" altLang="en-US" dirty="0" smtClean="0"/>
              <a:t>通過</a:t>
            </a:r>
            <a:r>
              <a:rPr kumimoji="1" lang="en-US" altLang="zh-TW" dirty="0" smtClean="0"/>
              <a:t>VMD</a:t>
            </a:r>
            <a:r>
              <a:rPr kumimoji="1" lang="zh-TW" altLang="en-US" dirty="0" smtClean="0"/>
              <a:t>分類，分成</a:t>
            </a:r>
            <a:r>
              <a:rPr kumimoji="1" lang="en-US" altLang="zh-TW" dirty="0" smtClean="0"/>
              <a:t>K</a:t>
            </a:r>
            <a:r>
              <a:rPr kumimoji="1" lang="zh-TW" altLang="en-US" dirty="0" smtClean="0"/>
              <a:t>類</a:t>
            </a:r>
            <a:r>
              <a:rPr kumimoji="1" lang="en-US" altLang="zh-TW" dirty="0" smtClean="0"/>
              <a:t>signal</a:t>
            </a:r>
            <a:r>
              <a:rPr kumimoji="1" lang="zh-TW" altLang="en-US" dirty="0" smtClean="0"/>
              <a:t>，這</a:t>
            </a:r>
            <a:r>
              <a:rPr kumimoji="1" lang="en-US" altLang="zh-TW" dirty="0" smtClean="0"/>
              <a:t>K</a:t>
            </a:r>
            <a:r>
              <a:rPr kumimoji="1" lang="zh-TW" altLang="en-US" dirty="0" smtClean="0"/>
              <a:t>類</a:t>
            </a:r>
            <a:r>
              <a:rPr kumimoji="1" lang="en-US" altLang="zh-TW" dirty="0" smtClean="0"/>
              <a:t>signal</a:t>
            </a:r>
            <a:r>
              <a:rPr kumimoji="1" lang="zh-TW" altLang="en-US" dirty="0" smtClean="0"/>
              <a:t>再用</a:t>
            </a:r>
            <a:r>
              <a:rPr kumimoji="1" lang="en-US" altLang="zh-TW" dirty="0" smtClean="0"/>
              <a:t>RE</a:t>
            </a:r>
            <a:r>
              <a:rPr kumimoji="1" lang="zh-TW" altLang="en-US" dirty="0" smtClean="0"/>
              <a:t>分類，得到</a:t>
            </a:r>
            <a:r>
              <a:rPr kumimoji="1" lang="en-US" altLang="zh-TW" dirty="0" smtClean="0"/>
              <a:t>intentional</a:t>
            </a:r>
            <a:r>
              <a:rPr kumimoji="1" lang="en-US" altLang="zh-TW" baseline="0" dirty="0" smtClean="0"/>
              <a:t> motion</a:t>
            </a:r>
            <a:r>
              <a:rPr kumimoji="1" lang="zh-TW" altLang="en-US" baseline="0" dirty="0" smtClean="0"/>
              <a:t>和</a:t>
            </a:r>
            <a:r>
              <a:rPr kumimoji="1" lang="en-US" altLang="zh-TW" baseline="0" dirty="0" smtClean="0"/>
              <a:t>jitter motion</a:t>
            </a:r>
            <a:r>
              <a:rPr kumimoji="1" lang="zh-TW" altLang="en-US" baseline="0" dirty="0" smtClean="0"/>
              <a:t>。重建的時候把原本的影片減掉</a:t>
            </a:r>
            <a:r>
              <a:rPr kumimoji="1" lang="en-US" altLang="zh-TW" baseline="0" dirty="0" smtClean="0"/>
              <a:t>jitter motion</a:t>
            </a:r>
            <a:r>
              <a:rPr kumimoji="1" lang="zh-TW" altLang="en-US" baseline="0" dirty="0" smtClean="0"/>
              <a:t>就會得到</a:t>
            </a:r>
            <a:r>
              <a:rPr kumimoji="1" lang="en-US" altLang="zh-TW" baseline="0" dirty="0" smtClean="0"/>
              <a:t>intentional motion</a:t>
            </a:r>
            <a:r>
              <a:rPr kumimoji="1" lang="zh-TW" altLang="en-US" baseline="0" dirty="0" smtClean="0"/>
              <a:t>。</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15</a:t>
            </a:fld>
            <a:endParaRPr kumimoji="1" lang="zh-TW" altLang="en-US"/>
          </a:p>
        </p:txBody>
      </p:sp>
    </p:spTree>
    <p:extLst>
      <p:ext uri="{BB962C8B-B14F-4D97-AF65-F5344CB8AC3E}">
        <p14:creationId xmlns:p14="http://schemas.microsoft.com/office/powerpoint/2010/main" val="508927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得到特徵點的方法這邊是用</a:t>
            </a:r>
            <a:r>
              <a:rPr kumimoji="1" lang="en-US" altLang="zh-TW" dirty="0" smtClean="0"/>
              <a:t>SIFT</a:t>
            </a:r>
            <a:r>
              <a:rPr kumimoji="1" lang="zh-TW" altLang="en-US" dirty="0" smtClean="0"/>
              <a:t>，再用</a:t>
            </a:r>
            <a:r>
              <a:rPr kumimoji="1" lang="en-US" altLang="zh-TW" dirty="0" smtClean="0"/>
              <a:t>RANSAC</a:t>
            </a:r>
            <a:r>
              <a:rPr kumimoji="1" lang="zh-TW" altLang="en-US" dirty="0" smtClean="0"/>
              <a:t>解決</a:t>
            </a:r>
            <a:r>
              <a:rPr kumimoji="1" lang="en-US" altLang="zh-TW" dirty="0" smtClean="0"/>
              <a:t>mismatching</a:t>
            </a:r>
            <a:r>
              <a:rPr kumimoji="1" lang="zh-TW" altLang="en-US" dirty="0" smtClean="0"/>
              <a:t>的問題</a:t>
            </a:r>
            <a:endParaRPr kumimoji="1" lang="en-US" altLang="zh-TW" dirty="0" smtClean="0"/>
          </a:p>
          <a:p>
            <a:r>
              <a:rPr kumimoji="1" lang="zh-TW" altLang="en-US" dirty="0" smtClean="0"/>
              <a:t>所以</a:t>
            </a:r>
            <a:r>
              <a:rPr kumimoji="1" lang="en-US" altLang="zh-TW" dirty="0" smtClean="0"/>
              <a:t>GMV</a:t>
            </a:r>
            <a:r>
              <a:rPr kumimoji="1" lang="zh-TW" altLang="en-US" dirty="0" smtClean="0"/>
              <a:t>就是平均兩張圖所有特徵點的位移量</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16</a:t>
            </a:fld>
            <a:endParaRPr kumimoji="1" lang="zh-TW" altLang="en-US"/>
          </a:p>
        </p:txBody>
      </p:sp>
    </p:spTree>
    <p:extLst>
      <p:ext uri="{BB962C8B-B14F-4D97-AF65-F5344CB8AC3E}">
        <p14:creationId xmlns:p14="http://schemas.microsoft.com/office/powerpoint/2010/main" val="1764954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這篇</a:t>
            </a:r>
            <a:r>
              <a:rPr kumimoji="1" lang="en-US" altLang="zh-TW" dirty="0" smtClean="0"/>
              <a:t>paper</a:t>
            </a:r>
            <a:r>
              <a:rPr kumimoji="1" lang="zh-TW" altLang="en-US" dirty="0" smtClean="0"/>
              <a:t>是用一維的方式表達位移，位移量</a:t>
            </a:r>
            <a:r>
              <a:rPr kumimoji="1" lang="en-US" altLang="zh-TW" dirty="0" smtClean="0"/>
              <a:t>G(t)</a:t>
            </a:r>
            <a:r>
              <a:rPr kumimoji="1" lang="zh-TW" altLang="en-US" dirty="0" smtClean="0"/>
              <a:t>是時間的函數，總共的位移量就是</a:t>
            </a:r>
            <a:r>
              <a:rPr kumimoji="1" lang="en-US" altLang="zh-TW" dirty="0" smtClean="0"/>
              <a:t>intentional</a:t>
            </a:r>
            <a:r>
              <a:rPr kumimoji="1" lang="en-US" altLang="zh-TW" baseline="0" dirty="0" smtClean="0"/>
              <a:t> motion</a:t>
            </a:r>
            <a:r>
              <a:rPr kumimoji="1" lang="zh-TW" altLang="en-US" baseline="0" dirty="0" smtClean="0"/>
              <a:t>加上</a:t>
            </a:r>
            <a:r>
              <a:rPr kumimoji="1" lang="en-US" altLang="zh-TW" baseline="0" dirty="0" smtClean="0"/>
              <a:t>jitter motion</a:t>
            </a:r>
            <a:r>
              <a:rPr kumimoji="1" lang="zh-TW" altLang="en-US" baseline="0" dirty="0" smtClean="0"/>
              <a:t>。</a:t>
            </a:r>
            <a:endParaRPr kumimoji="1" lang="en-US" altLang="zh-TW" baseline="0" dirty="0" smtClean="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17</a:t>
            </a:fld>
            <a:endParaRPr kumimoji="1" lang="zh-TW" altLang="en-US"/>
          </a:p>
        </p:txBody>
      </p:sp>
    </p:spTree>
    <p:extLst>
      <p:ext uri="{BB962C8B-B14F-4D97-AF65-F5344CB8AC3E}">
        <p14:creationId xmlns:p14="http://schemas.microsoft.com/office/powerpoint/2010/main" val="135588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baseline="0" dirty="0" smtClean="0"/>
              <a:t>GMV</a:t>
            </a:r>
            <a:r>
              <a:rPr kumimoji="1" lang="zh-TW" altLang="en-US" baseline="0" dirty="0" smtClean="0"/>
              <a:t>透過</a:t>
            </a:r>
            <a:r>
              <a:rPr kumimoji="1" lang="en-US" altLang="zh-TW" baseline="0" dirty="0" smtClean="0"/>
              <a:t>VMD</a:t>
            </a:r>
            <a:r>
              <a:rPr kumimoji="1" lang="zh-TW" altLang="en-US" baseline="0" dirty="0" smtClean="0"/>
              <a:t>進行分解，分解成五個</a:t>
            </a:r>
            <a:r>
              <a:rPr kumimoji="1" lang="en-US" altLang="zh-TW" baseline="0" dirty="0" smtClean="0"/>
              <a:t>mode</a:t>
            </a:r>
            <a:endParaRPr kumimoji="1" lang="zh-TW" altLang="en-US" dirty="0" smtClean="0"/>
          </a:p>
          <a:p>
            <a:r>
              <a:rPr kumimoji="1" lang="zh-TW" altLang="en-US" dirty="0" smtClean="0"/>
              <a:t>如圖中所示</a:t>
            </a:r>
            <a:endParaRPr kumimoji="1" lang="en-US" altLang="zh-TW" dirty="0" smtClean="0"/>
          </a:p>
          <a:p>
            <a:r>
              <a:rPr kumimoji="1" lang="zh-TW" altLang="en-US" dirty="0" smtClean="0"/>
              <a:t>分類出來的第一二個震幅比較大、且頻率比較小，就有可能是</a:t>
            </a:r>
            <a:r>
              <a:rPr kumimoji="1" lang="en-US" altLang="zh-TW" dirty="0" smtClean="0"/>
              <a:t>intentional</a:t>
            </a:r>
            <a:r>
              <a:rPr kumimoji="1" lang="en-US" altLang="zh-TW" baseline="0" dirty="0" smtClean="0"/>
              <a:t> motion</a:t>
            </a:r>
            <a:br>
              <a:rPr kumimoji="1" lang="en-US" altLang="zh-TW" baseline="0" dirty="0" smtClean="0"/>
            </a:br>
            <a:r>
              <a:rPr kumimoji="1" lang="zh-TW" altLang="en-US" baseline="0" dirty="0" smtClean="0"/>
              <a:t>三四五類頻率比較大，震幅比較小，就有可能是</a:t>
            </a:r>
            <a:r>
              <a:rPr kumimoji="1" lang="en-US" altLang="zh-TW" baseline="0" dirty="0" smtClean="0"/>
              <a:t>jitter motion</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18</a:t>
            </a:fld>
            <a:endParaRPr kumimoji="1" lang="zh-TW" altLang="en-US"/>
          </a:p>
        </p:txBody>
      </p:sp>
    </p:spTree>
    <p:extLst>
      <p:ext uri="{BB962C8B-B14F-4D97-AF65-F5344CB8AC3E}">
        <p14:creationId xmlns:p14="http://schemas.microsoft.com/office/powerpoint/2010/main" val="478331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最後是重建</a:t>
            </a:r>
            <a:endParaRPr kumimoji="1" lang="en-US" altLang="zh-TW" dirty="0" smtClean="0"/>
          </a:p>
          <a:p>
            <a:r>
              <a:rPr kumimoji="1" lang="zh-TW" altLang="en-US" dirty="0" smtClean="0"/>
              <a:t>算第一個</a:t>
            </a:r>
            <a:r>
              <a:rPr kumimoji="1" lang="en-US" altLang="zh-TW" dirty="0" smtClean="0"/>
              <a:t>mode</a:t>
            </a:r>
            <a:r>
              <a:rPr kumimoji="1" lang="zh-TW" altLang="en-US" dirty="0" smtClean="0"/>
              <a:t>和其他</a:t>
            </a:r>
            <a:r>
              <a:rPr kumimoji="1" lang="en-US" altLang="zh-TW" dirty="0" smtClean="0"/>
              <a:t>mode</a:t>
            </a:r>
            <a:r>
              <a:rPr kumimoji="1" lang="zh-TW" altLang="en-US" dirty="0" smtClean="0"/>
              <a:t>的</a:t>
            </a:r>
            <a:r>
              <a:rPr kumimoji="1" lang="en-US" altLang="zh-TW" dirty="0" smtClean="0"/>
              <a:t>RE</a:t>
            </a:r>
          </a:p>
          <a:p>
            <a:r>
              <a:rPr kumimoji="1" lang="zh-TW" altLang="en-US" dirty="0" smtClean="0"/>
              <a:t>可以得到上面這張圖</a:t>
            </a:r>
            <a:endParaRPr kumimoji="1" lang="en-US" altLang="zh-TW" dirty="0" smtClean="0"/>
          </a:p>
          <a:p>
            <a:r>
              <a:rPr kumimoji="1" lang="zh-TW" altLang="en-US" dirty="0" smtClean="0"/>
              <a:t>第一二兩個</a:t>
            </a:r>
            <a:r>
              <a:rPr kumimoji="1" lang="en-US" altLang="zh-TW" dirty="0" smtClean="0"/>
              <a:t>mode</a:t>
            </a:r>
            <a:r>
              <a:rPr kumimoji="1" lang="zh-TW" altLang="en-US" dirty="0" smtClean="0"/>
              <a:t>的</a:t>
            </a:r>
            <a:r>
              <a:rPr kumimoji="1" lang="en-US" altLang="zh-TW" dirty="0" smtClean="0"/>
              <a:t>RE</a:t>
            </a:r>
            <a:r>
              <a:rPr kumimoji="1" lang="zh-TW" altLang="en-US" dirty="0" smtClean="0"/>
              <a:t>較小，第一個</a:t>
            </a:r>
            <a:r>
              <a:rPr kumimoji="1" lang="en-US" altLang="zh-TW" dirty="0" smtClean="0"/>
              <a:t>mode</a:t>
            </a:r>
            <a:r>
              <a:rPr kumimoji="1" lang="zh-TW" altLang="en-US" dirty="0" smtClean="0"/>
              <a:t>跟第三四五個</a:t>
            </a:r>
            <a:r>
              <a:rPr kumimoji="1" lang="en-US" altLang="zh-TW" dirty="0" smtClean="0"/>
              <a:t>mode</a:t>
            </a:r>
            <a:r>
              <a:rPr kumimoji="1" lang="zh-TW" altLang="en-US" dirty="0" smtClean="0"/>
              <a:t>的</a:t>
            </a:r>
            <a:r>
              <a:rPr kumimoji="1" lang="en-US" altLang="zh-TW" dirty="0" smtClean="0"/>
              <a:t>RE</a:t>
            </a:r>
            <a:r>
              <a:rPr kumimoji="1" lang="zh-TW" altLang="en-US" dirty="0" smtClean="0"/>
              <a:t>較大，所以可以分類出一二可能是</a:t>
            </a:r>
            <a:r>
              <a:rPr kumimoji="1" lang="en-US" altLang="zh-TW" dirty="0" smtClean="0"/>
              <a:t>intentional motion</a:t>
            </a:r>
            <a:r>
              <a:rPr kumimoji="1" lang="zh-TW" altLang="en-US" dirty="0" smtClean="0"/>
              <a:t>，三四五可能是</a:t>
            </a:r>
            <a:r>
              <a:rPr kumimoji="1" lang="en-US" altLang="zh-TW" dirty="0" smtClean="0"/>
              <a:t>jitter motion</a:t>
            </a:r>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19</a:t>
            </a:fld>
            <a:endParaRPr kumimoji="1" lang="zh-TW" altLang="en-US"/>
          </a:p>
        </p:txBody>
      </p:sp>
    </p:spTree>
    <p:extLst>
      <p:ext uri="{BB962C8B-B14F-4D97-AF65-F5344CB8AC3E}">
        <p14:creationId xmlns:p14="http://schemas.microsoft.com/office/powerpoint/2010/main" val="155132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最後把原本</a:t>
            </a:r>
            <a:r>
              <a:rPr kumimoji="1" lang="en-US" altLang="zh-TW" dirty="0" smtClean="0"/>
              <a:t>input</a:t>
            </a:r>
            <a:r>
              <a:rPr kumimoji="1" lang="zh-TW" altLang="en-US" dirty="0" smtClean="0"/>
              <a:t>的</a:t>
            </a:r>
            <a:r>
              <a:rPr kumimoji="1" lang="en-US" altLang="zh-TW" dirty="0" smtClean="0"/>
              <a:t>GMV</a:t>
            </a:r>
            <a:r>
              <a:rPr kumimoji="1" lang="zh-TW" altLang="en-US" dirty="0" smtClean="0"/>
              <a:t>向量剪掉</a:t>
            </a:r>
            <a:r>
              <a:rPr kumimoji="1" lang="en-US" altLang="zh-TW" dirty="0" smtClean="0"/>
              <a:t>jitter motion</a:t>
            </a:r>
            <a:r>
              <a:rPr kumimoji="1" lang="zh-TW" altLang="en-US" dirty="0" smtClean="0"/>
              <a:t>，或是直接用</a:t>
            </a:r>
            <a:r>
              <a:rPr kumimoji="1" lang="en-US" altLang="zh-TW" dirty="0" smtClean="0"/>
              <a:t>intentional motion</a:t>
            </a:r>
            <a:r>
              <a:rPr kumimoji="1" lang="zh-TW" altLang="en-US" dirty="0" smtClean="0"/>
              <a:t>當作位移，就可得到</a:t>
            </a:r>
            <a:r>
              <a:rPr kumimoji="1" lang="en-US" altLang="zh-TW" dirty="0" smtClean="0"/>
              <a:t>reconstructed</a:t>
            </a:r>
            <a:r>
              <a:rPr kumimoji="1" lang="zh-TW" altLang="en-US" dirty="0" smtClean="0"/>
              <a:t>的位移</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20</a:t>
            </a:fld>
            <a:endParaRPr kumimoji="1" lang="zh-TW" altLang="en-US"/>
          </a:p>
        </p:txBody>
      </p:sp>
    </p:spTree>
    <p:extLst>
      <p:ext uri="{BB962C8B-B14F-4D97-AF65-F5344CB8AC3E}">
        <p14:creationId xmlns:p14="http://schemas.microsoft.com/office/powerpoint/2010/main" val="422800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相機在拍攝影片的時候可能會有一些晃動，造成影片模糊，並可能造成人眼的傷害。這篇就是想要解決相機異常晃動的問題。</a:t>
            </a:r>
            <a:endParaRPr kumimoji="1" lang="en-US" altLang="zh-TW" dirty="0" smtClean="0"/>
          </a:p>
          <a:p>
            <a:r>
              <a:rPr kumimoji="1" lang="zh-TW" altLang="en-US" dirty="0" smtClean="0"/>
              <a:t>處理影片或影像晃動的方法有下面幾種：</a:t>
            </a:r>
            <a:endParaRPr kumimoji="1" lang="en-US" altLang="zh-TW" dirty="0" smtClean="0"/>
          </a:p>
          <a:p>
            <a:r>
              <a:rPr kumimoji="1" lang="zh-TW" altLang="en-US" dirty="0" smtClean="0"/>
              <a:t>第一個是透過精密光學計算得到高精準度和移動速度，像是手機的光學防手震的原理</a:t>
            </a:r>
            <a:endParaRPr kumimoji="1" lang="en-US" altLang="zh-TW" dirty="0" smtClean="0"/>
          </a:p>
          <a:p>
            <a:r>
              <a:rPr kumimoji="1" lang="zh-TW" altLang="en-US" dirty="0" smtClean="0"/>
              <a:t>第二種是用加速規或移動陀螺儀偵測相機移動，對影像去補償這些抖動</a:t>
            </a:r>
            <a:endParaRPr kumimoji="1" lang="en-US" altLang="zh-TW" dirty="0" smtClean="0"/>
          </a:p>
          <a:p>
            <a:r>
              <a:rPr kumimoji="1" lang="zh-TW" altLang="en-US" dirty="0" smtClean="0"/>
              <a:t>第三種是感光偶和元件觀察星星的移動測量影像位移和偏差。</a:t>
            </a:r>
            <a:endParaRPr kumimoji="1" lang="en-US" altLang="zh-TW" dirty="0" smtClean="0"/>
          </a:p>
          <a:p>
            <a:r>
              <a:rPr kumimoji="1" lang="zh-TW" altLang="en-US" dirty="0" smtClean="0"/>
              <a:t>最後一種就是直接用影像處理的方式處理影像晃動</a:t>
            </a:r>
            <a:endParaRPr kumimoji="1" lang="en-US" altLang="zh-TW" dirty="0" smtClean="0"/>
          </a:p>
          <a:p>
            <a:r>
              <a:rPr kumimoji="1" lang="zh-TW" altLang="en-US" dirty="0" smtClean="0"/>
              <a:t>最後這種方法比較彈性，而且不用依賴硬體設備</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a:t>
            </a:fld>
            <a:endParaRPr kumimoji="1" lang="zh-TW" altLang="en-US"/>
          </a:p>
        </p:txBody>
      </p:sp>
    </p:spTree>
    <p:extLst>
      <p:ext uri="{BB962C8B-B14F-4D97-AF65-F5344CB8AC3E}">
        <p14:creationId xmlns:p14="http://schemas.microsoft.com/office/powerpoint/2010/main" val="2082847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然後這邊是實驗說不同的震動</a:t>
            </a:r>
            <a:r>
              <a:rPr kumimoji="1" lang="en-US" altLang="zh-TW" dirty="0" smtClean="0"/>
              <a:t>noise</a:t>
            </a:r>
            <a:r>
              <a:rPr kumimoji="1" lang="zh-TW" altLang="en-US" dirty="0" smtClean="0"/>
              <a:t>用其他的方法跟這篇方法的比較</a:t>
            </a:r>
            <a:endParaRPr kumimoji="1" lang="en-US" altLang="zh-TW" dirty="0" smtClean="0"/>
          </a:p>
          <a:p>
            <a:r>
              <a:rPr kumimoji="1" lang="zh-TW" altLang="en-US" dirty="0" smtClean="0"/>
              <a:t>這邊用乾淨的</a:t>
            </a:r>
            <a:r>
              <a:rPr kumimoji="1" lang="en-US" altLang="zh-TW" dirty="0" smtClean="0"/>
              <a:t>signal</a:t>
            </a:r>
            <a:r>
              <a:rPr kumimoji="1" lang="en-US" altLang="zh-TW" baseline="0" dirty="0" smtClean="0"/>
              <a:t> </a:t>
            </a:r>
            <a:r>
              <a:rPr kumimoji="1" lang="en-US" altLang="zh-TW" baseline="0" dirty="0" err="1" smtClean="0"/>
              <a:t>f_h</a:t>
            </a:r>
            <a:r>
              <a:rPr kumimoji="1" lang="zh-TW" altLang="en-US" baseline="0" dirty="0" smtClean="0"/>
              <a:t>加上</a:t>
            </a:r>
            <a:r>
              <a:rPr kumimoji="1" lang="en-US" altLang="zh-TW" baseline="0" dirty="0" smtClean="0"/>
              <a:t>noise</a:t>
            </a:r>
            <a:r>
              <a:rPr kumimoji="1" lang="zh-TW" altLang="en-US" baseline="0" dirty="0" smtClean="0"/>
              <a:t>變成</a:t>
            </a:r>
            <a:r>
              <a:rPr kumimoji="1" lang="en-US" altLang="zh-TW" baseline="0" dirty="0" smtClean="0"/>
              <a:t>noisy signal</a:t>
            </a:r>
            <a:r>
              <a:rPr kumimoji="1" lang="zh-TW" altLang="en-US" baseline="0" dirty="0" smtClean="0"/>
              <a:t>，然後</a:t>
            </a:r>
            <a:r>
              <a:rPr kumimoji="1" lang="en-US" altLang="zh-TW" baseline="0" dirty="0" err="1" smtClean="0"/>
              <a:t>nosie</a:t>
            </a:r>
            <a:r>
              <a:rPr kumimoji="1" lang="zh-TW" altLang="en-US" baseline="0" dirty="0" smtClean="0"/>
              <a:t>用三種</a:t>
            </a:r>
            <a:r>
              <a:rPr kumimoji="1" lang="en-US" altLang="zh-TW" baseline="0" dirty="0" err="1" smtClean="0"/>
              <a:t>Gaussina</a:t>
            </a:r>
            <a:r>
              <a:rPr kumimoji="1" lang="en-US" altLang="zh-TW" baseline="0" dirty="0" smtClean="0"/>
              <a:t> noise, office noise, factory noise</a:t>
            </a:r>
          </a:p>
          <a:p>
            <a:r>
              <a:rPr kumimoji="1" lang="en-US" altLang="zh-TW" baseline="0" dirty="0" smtClean="0"/>
              <a:t>Gaussian noise</a:t>
            </a:r>
            <a:r>
              <a:rPr kumimoji="1" lang="zh-TW" altLang="en-US" baseline="0" dirty="0" smtClean="0"/>
              <a:t>就是符合</a:t>
            </a:r>
            <a:r>
              <a:rPr kumimoji="1" lang="en-US" altLang="zh-TW" baseline="0" dirty="0" smtClean="0"/>
              <a:t>Gaussian distribution</a:t>
            </a:r>
            <a:r>
              <a:rPr kumimoji="1" lang="zh-TW" altLang="en-US" baseline="0" dirty="0" smtClean="0"/>
              <a:t>的</a:t>
            </a:r>
            <a:r>
              <a:rPr kumimoji="1" lang="en-US" altLang="zh-TW" baseline="0" dirty="0" smtClean="0"/>
              <a:t>noise</a:t>
            </a:r>
            <a:r>
              <a:rPr kumimoji="1" lang="zh-TW" altLang="en-US" baseline="0" dirty="0" smtClean="0"/>
              <a:t>，</a:t>
            </a:r>
            <a:r>
              <a:rPr kumimoji="1" lang="en-US" altLang="zh-TW" baseline="0" dirty="0" smtClean="0"/>
              <a:t>mean</a:t>
            </a:r>
            <a:r>
              <a:rPr kumimoji="1" lang="zh-TW" altLang="en-US" baseline="0" dirty="0" smtClean="0"/>
              <a:t>和</a:t>
            </a:r>
            <a:r>
              <a:rPr kumimoji="1" lang="en-US" altLang="zh-TW" baseline="0" dirty="0" smtClean="0"/>
              <a:t>variance</a:t>
            </a:r>
            <a:r>
              <a:rPr kumimoji="1" lang="zh-TW" altLang="en-US" baseline="0" dirty="0" smtClean="0"/>
              <a:t>都是固定的</a:t>
            </a:r>
            <a:endParaRPr kumimoji="1" lang="en-US" altLang="zh-TW" baseline="0" dirty="0" smtClean="0"/>
          </a:p>
          <a:p>
            <a:r>
              <a:rPr kumimoji="1" lang="en-US" altLang="zh-TW" baseline="0" dirty="0" smtClean="0"/>
              <a:t>Office noise</a:t>
            </a:r>
            <a:r>
              <a:rPr kumimoji="1" lang="zh-TW" altLang="en-US" baseline="0" dirty="0" smtClean="0"/>
              <a:t>是有不同的</a:t>
            </a:r>
            <a:r>
              <a:rPr kumimoji="1" lang="en-US" altLang="zh-TW" baseline="0" dirty="0" smtClean="0"/>
              <a:t>Frequency</a:t>
            </a:r>
            <a:r>
              <a:rPr kumimoji="1" lang="zh-TW" altLang="en-US" baseline="0" dirty="0" smtClean="0"/>
              <a:t>且震幅較大</a:t>
            </a:r>
            <a:endParaRPr kumimoji="1" lang="en-US" altLang="zh-TW" baseline="0" dirty="0" smtClean="0"/>
          </a:p>
          <a:p>
            <a:r>
              <a:rPr kumimoji="1" lang="en-US" altLang="zh-TW" baseline="0" dirty="0" smtClean="0"/>
              <a:t>Factor noise</a:t>
            </a:r>
            <a:r>
              <a:rPr kumimoji="1" lang="zh-TW" altLang="en-US" baseline="0" dirty="0" smtClean="0"/>
              <a:t>是一些突然的環境影響，像是</a:t>
            </a:r>
            <a:r>
              <a:rPr kumimoji="1" lang="en-US" altLang="zh-TW" baseline="0" dirty="0" smtClean="0"/>
              <a:t>shock,</a:t>
            </a:r>
            <a:r>
              <a:rPr kumimoji="1" lang="zh-TW" altLang="en-US" baseline="0" dirty="0" smtClean="0"/>
              <a:t>摩擦</a:t>
            </a:r>
            <a:r>
              <a:rPr kumimoji="1" lang="en-US" altLang="zh-TW" baseline="0" dirty="0" smtClean="0"/>
              <a:t>,</a:t>
            </a:r>
            <a:r>
              <a:rPr kumimoji="1" lang="zh-TW" altLang="en-US" baseline="0" dirty="0" smtClean="0"/>
              <a:t>亂流等，包含間歇性的及</a:t>
            </a:r>
            <a:r>
              <a:rPr kumimoji="1" lang="en-US" altLang="zh-TW" baseline="0" dirty="0" smtClean="0"/>
              <a:t>impulse noise</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21</a:t>
            </a:fld>
            <a:endParaRPr kumimoji="1" lang="zh-TW" altLang="en-US"/>
          </a:p>
        </p:txBody>
      </p:sp>
    </p:spTree>
    <p:extLst>
      <p:ext uri="{BB962C8B-B14F-4D97-AF65-F5344CB8AC3E}">
        <p14:creationId xmlns:p14="http://schemas.microsoft.com/office/powerpoint/2010/main" val="869703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這邊提出三種方法跟</a:t>
            </a:r>
            <a:r>
              <a:rPr kumimoji="1" lang="en-US" altLang="zh-TW" dirty="0" smtClean="0"/>
              <a:t>RE</a:t>
            </a:r>
            <a:r>
              <a:rPr kumimoji="1" lang="zh-TW" altLang="en-US" dirty="0" smtClean="0"/>
              <a:t>做比較，第一個是</a:t>
            </a:r>
            <a:r>
              <a:rPr kumimoji="1" lang="en-US" altLang="zh-TW" dirty="0" err="1" smtClean="0"/>
              <a:t>Hausdorff</a:t>
            </a:r>
            <a:r>
              <a:rPr kumimoji="1" lang="en-US" altLang="zh-TW" baseline="0" dirty="0" smtClean="0"/>
              <a:t> distance</a:t>
            </a:r>
            <a:r>
              <a:rPr kumimoji="1" lang="zh-TW" altLang="en-US" baseline="0" dirty="0" smtClean="0"/>
              <a:t>，是比較度量空間中的距離；</a:t>
            </a:r>
            <a:r>
              <a:rPr kumimoji="1" lang="en-US" altLang="zh-TW" baseline="0" dirty="0" smtClean="0"/>
              <a:t>amplitude</a:t>
            </a:r>
            <a:r>
              <a:rPr kumimoji="1" lang="zh-TW" altLang="en-US" baseline="0" dirty="0" smtClean="0"/>
              <a:t>是震幅；第三個是相關係數</a:t>
            </a:r>
            <a:endParaRPr kumimoji="1" lang="en-US" altLang="zh-TW" baseline="0" dirty="0" smtClean="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22</a:t>
            </a:fld>
            <a:endParaRPr kumimoji="1" lang="zh-TW" altLang="en-US"/>
          </a:p>
        </p:txBody>
      </p:sp>
    </p:spTree>
    <p:extLst>
      <p:ext uri="{BB962C8B-B14F-4D97-AF65-F5344CB8AC3E}">
        <p14:creationId xmlns:p14="http://schemas.microsoft.com/office/powerpoint/2010/main" val="1437713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比較的步驟如下：先把</a:t>
            </a:r>
            <a:r>
              <a:rPr kumimoji="1" lang="en-US" altLang="zh-TW" dirty="0" smtClean="0"/>
              <a:t>noise</a:t>
            </a:r>
            <a:r>
              <a:rPr kumimoji="1" lang="zh-TW" altLang="en-US" dirty="0" smtClean="0"/>
              <a:t>加到一個乾淨的訊號裡，第二步是用</a:t>
            </a:r>
            <a:r>
              <a:rPr kumimoji="1" lang="en-US" altLang="zh-TW" dirty="0" smtClean="0"/>
              <a:t>VMD</a:t>
            </a:r>
            <a:r>
              <a:rPr kumimoji="1" lang="zh-TW" altLang="en-US" dirty="0" smtClean="0"/>
              <a:t>分解訊號，變成</a:t>
            </a:r>
            <a:r>
              <a:rPr kumimoji="1" lang="en-US" altLang="zh-TW" dirty="0" smtClean="0"/>
              <a:t>k</a:t>
            </a:r>
            <a:r>
              <a:rPr kumimoji="1" lang="zh-TW" altLang="en-US" dirty="0" smtClean="0"/>
              <a:t>種</a:t>
            </a:r>
            <a:r>
              <a:rPr kumimoji="1" lang="en-US" altLang="zh-TW" dirty="0" smtClean="0"/>
              <a:t>modes</a:t>
            </a:r>
            <a:r>
              <a:rPr kumimoji="1" lang="zh-TW" altLang="en-US" dirty="0" smtClean="0"/>
              <a:t>，然後用上面這些</a:t>
            </a:r>
            <a:r>
              <a:rPr kumimoji="1" lang="en-US" altLang="zh-TW" dirty="0" smtClean="0"/>
              <a:t>selection criteria</a:t>
            </a:r>
            <a:r>
              <a:rPr kumimoji="1" lang="zh-TW" altLang="en-US" dirty="0" smtClean="0"/>
              <a:t>將</a:t>
            </a:r>
            <a:r>
              <a:rPr kumimoji="1" lang="en-US" altLang="zh-TW" dirty="0" smtClean="0"/>
              <a:t>mode</a:t>
            </a:r>
            <a:r>
              <a:rPr kumimoji="1" lang="zh-TW" altLang="en-US" dirty="0" smtClean="0"/>
              <a:t>分類，接著重建訊號，再把重建的訊號跟原本</a:t>
            </a:r>
            <a:r>
              <a:rPr kumimoji="1" lang="en-US" altLang="zh-TW" dirty="0" smtClean="0"/>
              <a:t>clean</a:t>
            </a:r>
            <a:r>
              <a:rPr kumimoji="1" lang="zh-TW" altLang="en-US" dirty="0" smtClean="0"/>
              <a:t>的訊號做</a:t>
            </a:r>
            <a:r>
              <a:rPr kumimoji="1" lang="en-US" altLang="zh-TW" dirty="0" smtClean="0"/>
              <a:t>SNR</a:t>
            </a:r>
            <a:r>
              <a:rPr kumimoji="1" lang="zh-TW" altLang="en-US" dirty="0" smtClean="0"/>
              <a:t>，原本</a:t>
            </a:r>
            <a:r>
              <a:rPr kumimoji="1" lang="en-US" altLang="zh-TW" dirty="0" smtClean="0"/>
              <a:t>clean</a:t>
            </a:r>
            <a:r>
              <a:rPr kumimoji="1" lang="zh-TW" altLang="en-US" dirty="0" smtClean="0"/>
              <a:t>的訊號在分子，重建的訊號在分母。</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23</a:t>
            </a:fld>
            <a:endParaRPr kumimoji="1" lang="zh-TW" altLang="en-US"/>
          </a:p>
        </p:txBody>
      </p:sp>
    </p:spTree>
    <p:extLst>
      <p:ext uri="{BB962C8B-B14F-4D97-AF65-F5344CB8AC3E}">
        <p14:creationId xmlns:p14="http://schemas.microsoft.com/office/powerpoint/2010/main" val="1464408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這邊是比較三種</a:t>
            </a:r>
            <a:r>
              <a:rPr kumimoji="1" lang="en-US" altLang="zh-TW" dirty="0" smtClean="0"/>
              <a:t>noise</a:t>
            </a:r>
            <a:r>
              <a:rPr kumimoji="1" lang="zh-TW" altLang="en-US" dirty="0" smtClean="0"/>
              <a:t>，不同的方法的</a:t>
            </a:r>
            <a:r>
              <a:rPr kumimoji="1" lang="en-US" altLang="zh-TW" dirty="0" smtClean="0"/>
              <a:t>SNR</a:t>
            </a:r>
            <a:r>
              <a:rPr kumimoji="1" lang="zh-TW" altLang="en-US" dirty="0" smtClean="0"/>
              <a:t>，</a:t>
            </a:r>
            <a:r>
              <a:rPr kumimoji="1" lang="en-US" altLang="zh-TW" dirty="0" err="1" smtClean="0"/>
              <a:t>SNRin</a:t>
            </a:r>
            <a:r>
              <a:rPr kumimoji="1" lang="zh-TW" altLang="en-US" dirty="0" smtClean="0"/>
              <a:t>都是給定的，然後比較</a:t>
            </a:r>
            <a:r>
              <a:rPr kumimoji="1" lang="en-US" altLang="zh-TW" dirty="0" smtClean="0"/>
              <a:t>noise</a:t>
            </a:r>
            <a:r>
              <a:rPr kumimoji="1" lang="zh-TW" altLang="en-US" dirty="0" smtClean="0"/>
              <a:t>跟原本</a:t>
            </a:r>
            <a:r>
              <a:rPr kumimoji="1" lang="en-US" altLang="zh-TW" dirty="0" smtClean="0"/>
              <a:t>clean</a:t>
            </a:r>
            <a:r>
              <a:rPr kumimoji="1" lang="zh-TW" altLang="en-US" dirty="0" smtClean="0"/>
              <a:t>的訊號的比從小到大的結果。這邊比較重要的是看</a:t>
            </a:r>
            <a:r>
              <a:rPr kumimoji="1" lang="en-US" altLang="zh-TW" dirty="0" err="1" smtClean="0"/>
              <a:t>SNRout</a:t>
            </a:r>
            <a:r>
              <a:rPr kumimoji="1" lang="zh-TW" altLang="en-US" dirty="0" smtClean="0"/>
              <a:t>，可以看到黑色線代表</a:t>
            </a:r>
            <a:r>
              <a:rPr kumimoji="1" lang="en-US" altLang="zh-TW" dirty="0" smtClean="0"/>
              <a:t>RE</a:t>
            </a:r>
            <a:r>
              <a:rPr kumimoji="1" lang="zh-TW" altLang="en-US" dirty="0" smtClean="0"/>
              <a:t>，</a:t>
            </a:r>
            <a:r>
              <a:rPr kumimoji="1" lang="en-US" altLang="zh-TW" dirty="0" smtClean="0"/>
              <a:t>SNR</a:t>
            </a:r>
            <a:r>
              <a:rPr kumimoji="1" lang="zh-TW" altLang="en-US" dirty="0" smtClean="0"/>
              <a:t>越大，代表</a:t>
            </a:r>
            <a:r>
              <a:rPr kumimoji="1" lang="en-US" altLang="zh-TW" dirty="0" smtClean="0"/>
              <a:t>noise</a:t>
            </a:r>
            <a:r>
              <a:rPr kumimoji="1" lang="zh-TW" altLang="en-US" dirty="0" smtClean="0"/>
              <a:t>越小，所以黑色線去除</a:t>
            </a:r>
            <a:r>
              <a:rPr kumimoji="1" lang="en-US" altLang="zh-TW" dirty="0" smtClean="0"/>
              <a:t>noise</a:t>
            </a:r>
            <a:r>
              <a:rPr kumimoji="1" lang="zh-TW" altLang="en-US" dirty="0" smtClean="0"/>
              <a:t>的效果在</a:t>
            </a:r>
            <a:r>
              <a:rPr kumimoji="1" lang="en-US" altLang="zh-TW" dirty="0" smtClean="0"/>
              <a:t>Gaussian</a:t>
            </a:r>
            <a:r>
              <a:rPr kumimoji="1" lang="zh-TW" altLang="en-US" dirty="0" smtClean="0"/>
              <a:t>裡最好</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24</a:t>
            </a:fld>
            <a:endParaRPr kumimoji="1" lang="zh-TW" altLang="en-US"/>
          </a:p>
        </p:txBody>
      </p:sp>
    </p:spTree>
    <p:extLst>
      <p:ext uri="{BB962C8B-B14F-4D97-AF65-F5344CB8AC3E}">
        <p14:creationId xmlns:p14="http://schemas.microsoft.com/office/powerpoint/2010/main" val="934544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在</a:t>
            </a:r>
            <a:r>
              <a:rPr kumimoji="1" lang="en-US" altLang="zh-TW" dirty="0" smtClean="0"/>
              <a:t>office noise</a:t>
            </a:r>
            <a:r>
              <a:rPr kumimoji="1" lang="zh-TW" altLang="en-US" dirty="0" smtClean="0"/>
              <a:t>也是</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25</a:t>
            </a:fld>
            <a:endParaRPr kumimoji="1" lang="zh-TW" altLang="en-US"/>
          </a:p>
        </p:txBody>
      </p:sp>
    </p:spTree>
    <p:extLst>
      <p:ext uri="{BB962C8B-B14F-4D97-AF65-F5344CB8AC3E}">
        <p14:creationId xmlns:p14="http://schemas.microsoft.com/office/powerpoint/2010/main" val="99191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在</a:t>
            </a:r>
            <a:r>
              <a:rPr kumimoji="1" lang="en-US" altLang="zh-TW" dirty="0" smtClean="0"/>
              <a:t>factory noise</a:t>
            </a:r>
            <a:r>
              <a:rPr kumimoji="1" lang="zh-TW" altLang="en-US" dirty="0" smtClean="0"/>
              <a:t>也是</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26</a:t>
            </a:fld>
            <a:endParaRPr kumimoji="1" lang="zh-TW" altLang="en-US"/>
          </a:p>
        </p:txBody>
      </p:sp>
    </p:spTree>
    <p:extLst>
      <p:ext uri="{BB962C8B-B14F-4D97-AF65-F5344CB8AC3E}">
        <p14:creationId xmlns:p14="http://schemas.microsoft.com/office/powerpoint/2010/main" val="1801718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接著比較</a:t>
            </a:r>
            <a:r>
              <a:rPr kumimoji="1" lang="en-US" altLang="zh-TW" dirty="0" smtClean="0"/>
              <a:t>VMD-RE</a:t>
            </a:r>
            <a:r>
              <a:rPr kumimoji="1" lang="zh-TW" altLang="en-US" dirty="0" smtClean="0"/>
              <a:t>這個方法跟其他</a:t>
            </a:r>
            <a:r>
              <a:rPr kumimoji="1" lang="en-US" altLang="zh-TW" dirty="0" smtClean="0"/>
              <a:t>DIS</a:t>
            </a:r>
            <a:r>
              <a:rPr kumimoji="1" lang="zh-TW" altLang="en-US" dirty="0" smtClean="0"/>
              <a:t>的方法去雜訊的結果的比較，</a:t>
            </a:r>
            <a:endParaRPr kumimoji="1" lang="en-US" altLang="zh-TW" dirty="0" smtClean="0"/>
          </a:p>
          <a:p>
            <a:r>
              <a:rPr kumimoji="1" lang="zh-TW" altLang="en-US" dirty="0" smtClean="0"/>
              <a:t>他們用一個可以裝在行車器上面的相機紀錄</a:t>
            </a:r>
            <a:r>
              <a:rPr kumimoji="1" lang="en-US" altLang="zh-TW" dirty="0" smtClean="0"/>
              <a:t>intentional</a:t>
            </a:r>
            <a:r>
              <a:rPr kumimoji="1" lang="en-US" altLang="zh-TW" baseline="0" dirty="0" smtClean="0"/>
              <a:t> motion</a:t>
            </a:r>
            <a:r>
              <a:rPr kumimoji="1" lang="zh-TW" altLang="en-US" baseline="0" dirty="0" smtClean="0"/>
              <a:t>的</a:t>
            </a:r>
            <a:r>
              <a:rPr kumimoji="1" lang="en-US" altLang="zh-TW" dirty="0" smtClean="0"/>
              <a:t>ground truth</a:t>
            </a:r>
            <a:r>
              <a:rPr kumimoji="1" lang="zh-TW" altLang="en-US" dirty="0" smtClean="0"/>
              <a:t>，所以可以把重建的</a:t>
            </a:r>
            <a:r>
              <a:rPr kumimoji="1" lang="en-US" altLang="zh-TW" dirty="0" smtClean="0"/>
              <a:t>intentional motion</a:t>
            </a:r>
            <a:r>
              <a:rPr kumimoji="1" lang="zh-TW" altLang="en-US" dirty="0" smtClean="0"/>
              <a:t>跟</a:t>
            </a:r>
            <a:r>
              <a:rPr kumimoji="1" lang="en-US" altLang="zh-TW" dirty="0" smtClean="0"/>
              <a:t>ground truth</a:t>
            </a:r>
            <a:r>
              <a:rPr kumimoji="1" lang="zh-TW" altLang="en-US" dirty="0" smtClean="0"/>
              <a:t>做</a:t>
            </a:r>
            <a:r>
              <a:rPr kumimoji="1" lang="en-US" altLang="zh-TW" dirty="0" smtClean="0"/>
              <a:t>SNR</a:t>
            </a:r>
            <a:r>
              <a:rPr kumimoji="1" lang="zh-TW" altLang="en-US" dirty="0" smtClean="0"/>
              <a:t>比較，</a:t>
            </a:r>
            <a:r>
              <a:rPr kumimoji="1" lang="en-US" altLang="zh-TW" dirty="0" smtClean="0"/>
              <a:t>P</a:t>
            </a:r>
            <a:r>
              <a:rPr kumimoji="1" lang="zh-TW" altLang="en-US" dirty="0" smtClean="0"/>
              <a:t>代表</a:t>
            </a:r>
            <a:r>
              <a:rPr kumimoji="1" lang="en-US" altLang="zh-TW" dirty="0" smtClean="0"/>
              <a:t>ground</a:t>
            </a:r>
            <a:r>
              <a:rPr kumimoji="1" lang="en-US" altLang="zh-TW" baseline="0" dirty="0" smtClean="0"/>
              <a:t> truth</a:t>
            </a:r>
            <a:r>
              <a:rPr kumimoji="1" lang="zh-TW" altLang="en-US" baseline="0" dirty="0" smtClean="0"/>
              <a:t>，</a:t>
            </a:r>
            <a:r>
              <a:rPr kumimoji="1" lang="en-US" altLang="zh-TW" baseline="0" dirty="0" smtClean="0"/>
              <a:t>P bar</a:t>
            </a:r>
            <a:r>
              <a:rPr kumimoji="1" lang="zh-TW" altLang="en-US" baseline="0" dirty="0" smtClean="0"/>
              <a:t>表重建的</a:t>
            </a:r>
            <a:r>
              <a:rPr kumimoji="1" lang="en-US" altLang="zh-TW" baseline="0" dirty="0" smtClean="0"/>
              <a:t>motion</a:t>
            </a:r>
          </a:p>
          <a:p>
            <a:r>
              <a:rPr kumimoji="1" lang="en-US" altLang="zh-TW" dirty="0" err="1" smtClean="0"/>
              <a:t>x_n</a:t>
            </a:r>
            <a:r>
              <a:rPr kumimoji="1" lang="zh-TW" altLang="en-US" dirty="0" smtClean="0"/>
              <a:t>和</a:t>
            </a:r>
            <a:r>
              <a:rPr kumimoji="1" lang="en-US" altLang="zh-TW" dirty="0" err="1" smtClean="0"/>
              <a:t>x_n</a:t>
            </a:r>
            <a:r>
              <a:rPr kumimoji="1" lang="zh-TW" altLang="en-US" dirty="0" smtClean="0"/>
              <a:t> </a:t>
            </a:r>
            <a:r>
              <a:rPr kumimoji="1" lang="en-US" altLang="zh-TW" dirty="0" smtClean="0"/>
              <a:t>bar</a:t>
            </a:r>
            <a:r>
              <a:rPr kumimoji="1" lang="zh-TW" altLang="en-US" dirty="0" smtClean="0"/>
              <a:t>是每個點的振幅，可以用來算</a:t>
            </a:r>
            <a:r>
              <a:rPr kumimoji="1" lang="en-US" altLang="zh-TW" dirty="0" smtClean="0"/>
              <a:t>Root mean</a:t>
            </a:r>
            <a:r>
              <a:rPr kumimoji="1" lang="en-US" altLang="zh-TW" baseline="0" dirty="0" smtClean="0"/>
              <a:t> square error</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27</a:t>
            </a:fld>
            <a:endParaRPr kumimoji="1" lang="zh-TW" altLang="en-US"/>
          </a:p>
        </p:txBody>
      </p:sp>
    </p:spTree>
    <p:extLst>
      <p:ext uri="{BB962C8B-B14F-4D97-AF65-F5344CB8AC3E}">
        <p14:creationId xmlns:p14="http://schemas.microsoft.com/office/powerpoint/2010/main" val="1744439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這邊也提出四種</a:t>
            </a:r>
            <a:r>
              <a:rPr kumimoji="1" lang="en-US" altLang="zh-TW" dirty="0" smtClean="0"/>
              <a:t>intentional</a:t>
            </a:r>
            <a:r>
              <a:rPr kumimoji="1" lang="en-US" altLang="zh-TW" baseline="0" dirty="0" smtClean="0"/>
              <a:t> motion</a:t>
            </a:r>
            <a:r>
              <a:rPr kumimoji="1" lang="zh-TW" altLang="en-US" baseline="0" dirty="0" smtClean="0"/>
              <a:t>和</a:t>
            </a:r>
            <a:r>
              <a:rPr kumimoji="1" lang="en-US" altLang="zh-TW" baseline="0" dirty="0" smtClean="0"/>
              <a:t>jitter motion</a:t>
            </a:r>
            <a:r>
              <a:rPr kumimoji="1" lang="zh-TW" altLang="en-US" baseline="0" dirty="0" smtClean="0"/>
              <a:t>的</a:t>
            </a:r>
            <a:r>
              <a:rPr kumimoji="1" lang="en-US" altLang="zh-TW" baseline="0" dirty="0" smtClean="0"/>
              <a:t>type</a:t>
            </a:r>
            <a:r>
              <a:rPr kumimoji="1" lang="zh-TW" altLang="en-US" baseline="0" dirty="0" smtClean="0"/>
              <a:t>，第一種</a:t>
            </a:r>
            <a:r>
              <a:rPr kumimoji="1" lang="en-US" altLang="zh-TW" baseline="0" dirty="0" smtClean="0"/>
              <a:t>intentional motion</a:t>
            </a:r>
            <a:r>
              <a:rPr kumimoji="1" lang="zh-TW" altLang="en-US" baseline="0" dirty="0" smtClean="0"/>
              <a:t>是線性，</a:t>
            </a:r>
            <a:r>
              <a:rPr kumimoji="1" lang="en-US" altLang="zh-TW" baseline="0" dirty="0" smtClean="0"/>
              <a:t>jitter motion</a:t>
            </a:r>
            <a:r>
              <a:rPr kumimoji="1" lang="zh-TW" altLang="en-US" baseline="0" dirty="0" smtClean="0"/>
              <a:t>是</a:t>
            </a:r>
            <a:r>
              <a:rPr kumimoji="1" lang="en-US" altLang="zh-TW" baseline="0" dirty="0" err="1" smtClean="0"/>
              <a:t>gaussian</a:t>
            </a:r>
            <a:r>
              <a:rPr kumimoji="1" lang="zh-TW" altLang="en-US" baseline="0" dirty="0" smtClean="0"/>
              <a:t>分佈</a:t>
            </a:r>
            <a:endParaRPr kumimoji="1" lang="en-US" altLang="zh-TW" baseline="0" dirty="0" smtClean="0"/>
          </a:p>
          <a:p>
            <a:r>
              <a:rPr kumimoji="1" lang="zh-TW" altLang="en-US" dirty="0" smtClean="0"/>
              <a:t>第二種的</a:t>
            </a:r>
            <a:r>
              <a:rPr kumimoji="1" lang="en-US" altLang="zh-TW" dirty="0" smtClean="0"/>
              <a:t>intentional motion</a:t>
            </a:r>
            <a:r>
              <a:rPr kumimoji="1" lang="zh-TW" altLang="en-US" dirty="0" smtClean="0"/>
              <a:t>含有不同的</a:t>
            </a:r>
            <a:r>
              <a:rPr kumimoji="1" lang="en-US" altLang="zh-TW" dirty="0" smtClean="0"/>
              <a:t>frequency</a:t>
            </a:r>
            <a:r>
              <a:rPr kumimoji="1" lang="zh-TW" altLang="en-US" dirty="0" smtClean="0"/>
              <a:t>，</a:t>
            </a:r>
            <a:r>
              <a:rPr kumimoji="1" lang="en-US" altLang="zh-TW" dirty="0" smtClean="0"/>
              <a:t>jitter</a:t>
            </a:r>
            <a:r>
              <a:rPr kumimoji="1" lang="en-US" altLang="zh-TW" baseline="0" dirty="0" smtClean="0"/>
              <a:t> motion</a:t>
            </a:r>
            <a:r>
              <a:rPr kumimoji="1" lang="zh-TW" altLang="en-US" baseline="0" dirty="0" smtClean="0"/>
              <a:t>是</a:t>
            </a:r>
            <a:r>
              <a:rPr kumimoji="1" lang="en-US" altLang="zh-TW" baseline="0" dirty="0" err="1" smtClean="0"/>
              <a:t>gaussian</a:t>
            </a:r>
            <a:r>
              <a:rPr kumimoji="1" lang="zh-TW" altLang="en-US" baseline="0" dirty="0" smtClean="0"/>
              <a:t>分佈</a:t>
            </a:r>
            <a:endParaRPr kumimoji="1" lang="en-US" altLang="zh-TW" baseline="0" dirty="0" smtClean="0"/>
          </a:p>
          <a:p>
            <a:r>
              <a:rPr kumimoji="1" lang="zh-TW" altLang="en-US" baseline="0" dirty="0" smtClean="0"/>
              <a:t>第三種沒特別說</a:t>
            </a:r>
            <a:r>
              <a:rPr kumimoji="1" lang="en-US" altLang="zh-TW" baseline="0" dirty="0" smtClean="0"/>
              <a:t>intentional motion</a:t>
            </a:r>
            <a:r>
              <a:rPr kumimoji="1" lang="zh-TW" altLang="en-US" baseline="0" dirty="0" smtClean="0"/>
              <a:t>是如何，不過</a:t>
            </a:r>
            <a:r>
              <a:rPr kumimoji="1" lang="en-US" altLang="zh-TW" baseline="0" dirty="0" smtClean="0"/>
              <a:t>jitter motion</a:t>
            </a:r>
            <a:r>
              <a:rPr kumimoji="1" lang="zh-TW" altLang="en-US" baseline="0" dirty="0" smtClean="0"/>
              <a:t>是較多變的，且變異數較大</a:t>
            </a:r>
            <a:endParaRPr kumimoji="1" lang="en-US" altLang="zh-TW" baseline="0" dirty="0" smtClean="0"/>
          </a:p>
          <a:p>
            <a:r>
              <a:rPr kumimoji="1" lang="zh-TW" altLang="en-US" dirty="0" smtClean="0"/>
              <a:t>第四種也沒特別說</a:t>
            </a:r>
            <a:r>
              <a:rPr kumimoji="1" lang="en-US" altLang="zh-TW" dirty="0" smtClean="0"/>
              <a:t>intentional</a:t>
            </a:r>
            <a:r>
              <a:rPr kumimoji="1" lang="en-US" altLang="zh-TW" baseline="0" dirty="0" smtClean="0"/>
              <a:t> motion</a:t>
            </a:r>
            <a:r>
              <a:rPr kumimoji="1" lang="zh-TW" altLang="en-US" baseline="0" dirty="0" smtClean="0"/>
              <a:t>，但</a:t>
            </a:r>
            <a:r>
              <a:rPr kumimoji="1" lang="en-US" altLang="zh-TW" baseline="0" dirty="0" smtClean="0"/>
              <a:t>jitter motion</a:t>
            </a:r>
            <a:r>
              <a:rPr kumimoji="1" lang="zh-TW" altLang="en-US" baseline="0" dirty="0" smtClean="0"/>
              <a:t>是震幅較大的</a:t>
            </a:r>
            <a:endParaRPr kumimoji="1" lang="en-US" altLang="zh-TW" baseline="0" dirty="0" smtClean="0"/>
          </a:p>
          <a:p>
            <a:r>
              <a:rPr kumimoji="1" lang="zh-TW" altLang="en-US" baseline="0" dirty="0" smtClean="0"/>
              <a:t>等等會</a:t>
            </a:r>
            <a:r>
              <a:rPr kumimoji="1" lang="en-US" altLang="zh-TW" baseline="0" dirty="0" smtClean="0"/>
              <a:t>show</a:t>
            </a:r>
            <a:r>
              <a:rPr kumimoji="1" lang="zh-TW" altLang="en-US" baseline="0" dirty="0" smtClean="0"/>
              <a:t>圖說這四種的移動到底是怎麼樣</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28</a:t>
            </a:fld>
            <a:endParaRPr kumimoji="1" lang="zh-TW" altLang="en-US"/>
          </a:p>
        </p:txBody>
      </p:sp>
    </p:spTree>
    <p:extLst>
      <p:ext uri="{BB962C8B-B14F-4D97-AF65-F5344CB8AC3E}">
        <p14:creationId xmlns:p14="http://schemas.microsoft.com/office/powerpoint/2010/main" val="2001231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這邊就是四種</a:t>
            </a:r>
            <a:r>
              <a:rPr kumimoji="1" lang="en-US" altLang="zh-TW" dirty="0" smtClean="0"/>
              <a:t>test</a:t>
            </a:r>
            <a:r>
              <a:rPr kumimoji="1" lang="zh-TW" altLang="en-US" dirty="0" smtClean="0"/>
              <a:t>的</a:t>
            </a:r>
            <a:r>
              <a:rPr kumimoji="1" lang="en-US" altLang="zh-TW" dirty="0" smtClean="0"/>
              <a:t>ground truth</a:t>
            </a:r>
            <a:r>
              <a:rPr kumimoji="1" lang="zh-TW" altLang="en-US" dirty="0" smtClean="0"/>
              <a:t>和得到的</a:t>
            </a:r>
            <a:r>
              <a:rPr kumimoji="1" lang="en-US" altLang="zh-TW" dirty="0" smtClean="0"/>
              <a:t>intentional</a:t>
            </a:r>
            <a:r>
              <a:rPr kumimoji="1" lang="en-US" altLang="zh-TW" baseline="0" dirty="0" smtClean="0"/>
              <a:t> motion</a:t>
            </a:r>
            <a:r>
              <a:rPr kumimoji="1" lang="zh-TW" altLang="en-US" baseline="0" dirty="0" smtClean="0"/>
              <a:t>的位移情況</a:t>
            </a:r>
            <a:endParaRPr kumimoji="1" lang="en-US" altLang="zh-TW" baseline="0" dirty="0" smtClean="0"/>
          </a:p>
          <a:p>
            <a:r>
              <a:rPr kumimoji="1" lang="en-US" altLang="zh-TW" dirty="0" smtClean="0"/>
              <a:t>GMV</a:t>
            </a:r>
            <a:r>
              <a:rPr kumimoji="1" lang="zh-TW" altLang="en-US" dirty="0" smtClean="0"/>
              <a:t>是從</a:t>
            </a:r>
            <a:r>
              <a:rPr kumimoji="1" lang="en-US" altLang="zh-TW" dirty="0" smtClean="0"/>
              <a:t>SIFT</a:t>
            </a:r>
            <a:r>
              <a:rPr kumimoji="1" lang="zh-TW" altLang="en-US" dirty="0" smtClean="0"/>
              <a:t>的特徵點中得到的位移情況，第一種</a:t>
            </a:r>
            <a:r>
              <a:rPr kumimoji="1" lang="en-US" altLang="zh-TW" dirty="0" smtClean="0"/>
              <a:t>test</a:t>
            </a:r>
            <a:r>
              <a:rPr kumimoji="1" lang="zh-TW" altLang="en-US" dirty="0" smtClean="0"/>
              <a:t>是</a:t>
            </a:r>
            <a:r>
              <a:rPr kumimoji="1" lang="en-US" altLang="zh-TW" dirty="0" smtClean="0"/>
              <a:t>linear</a:t>
            </a:r>
            <a:r>
              <a:rPr kumimoji="1" lang="zh-TW" altLang="en-US" dirty="0" smtClean="0"/>
              <a:t>移動並且</a:t>
            </a:r>
            <a:r>
              <a:rPr kumimoji="1" lang="en-US" altLang="zh-TW" dirty="0" smtClean="0"/>
              <a:t>jitter motion</a:t>
            </a:r>
            <a:r>
              <a:rPr kumimoji="1" lang="zh-TW" altLang="en-US" dirty="0" smtClean="0"/>
              <a:t>是依照</a:t>
            </a:r>
            <a:r>
              <a:rPr kumimoji="1" lang="en-US" altLang="zh-TW" dirty="0" err="1" smtClean="0"/>
              <a:t>gaussian</a:t>
            </a:r>
            <a:r>
              <a:rPr kumimoji="1" lang="zh-TW" altLang="en-US" dirty="0" smtClean="0"/>
              <a:t>分佈</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29</a:t>
            </a:fld>
            <a:endParaRPr kumimoji="1" lang="zh-TW" altLang="en-US"/>
          </a:p>
        </p:txBody>
      </p:sp>
    </p:spTree>
    <p:extLst>
      <p:ext uri="{BB962C8B-B14F-4D97-AF65-F5344CB8AC3E}">
        <p14:creationId xmlns:p14="http://schemas.microsoft.com/office/powerpoint/2010/main" val="1634668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第二種是不同</a:t>
            </a:r>
            <a:r>
              <a:rPr kumimoji="1" lang="en-US" altLang="zh-TW" dirty="0" smtClean="0"/>
              <a:t>frequency</a:t>
            </a:r>
            <a:r>
              <a:rPr kumimoji="1" lang="zh-TW" altLang="en-US" dirty="0" smtClean="0"/>
              <a:t>的</a:t>
            </a:r>
            <a:r>
              <a:rPr kumimoji="1" lang="en-US" altLang="zh-TW" dirty="0" smtClean="0"/>
              <a:t>intentional motion</a:t>
            </a:r>
            <a:r>
              <a:rPr kumimoji="1" lang="zh-TW" altLang="en-US" dirty="0" smtClean="0"/>
              <a:t>的移動，並且用</a:t>
            </a:r>
            <a:r>
              <a:rPr kumimoji="1" lang="en-US" altLang="zh-TW" dirty="0" err="1" smtClean="0"/>
              <a:t>gaussian</a:t>
            </a:r>
            <a:r>
              <a:rPr kumimoji="1" lang="zh-TW" altLang="en-US" dirty="0" smtClean="0"/>
              <a:t>分佈的</a:t>
            </a:r>
            <a:r>
              <a:rPr kumimoji="1" lang="en-US" altLang="zh-TW" dirty="0" smtClean="0"/>
              <a:t>jitter motion</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30</a:t>
            </a:fld>
            <a:endParaRPr kumimoji="1" lang="zh-TW" altLang="en-US"/>
          </a:p>
        </p:txBody>
      </p:sp>
    </p:spTree>
    <p:extLst>
      <p:ext uri="{BB962C8B-B14F-4D97-AF65-F5344CB8AC3E}">
        <p14:creationId xmlns:p14="http://schemas.microsoft.com/office/powerpoint/2010/main" val="1903814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DIS</a:t>
            </a:r>
            <a:r>
              <a:rPr kumimoji="1" lang="zh-TW" altLang="en-US" dirty="0" smtClean="0"/>
              <a:t>從以前到現在發展的一些方法如下：</a:t>
            </a:r>
            <a:endParaRPr kumimoji="1" lang="en-US" altLang="zh-TW" dirty="0" smtClean="0"/>
          </a:p>
          <a:p>
            <a:r>
              <a:rPr kumimoji="1" lang="zh-TW" altLang="en-US" dirty="0" smtClean="0"/>
              <a:t>首先會從影片得到一個</a:t>
            </a:r>
            <a:r>
              <a:rPr kumimoji="1" lang="en-US" altLang="zh-TW" dirty="0" smtClean="0"/>
              <a:t>global</a:t>
            </a:r>
            <a:r>
              <a:rPr kumimoji="1" lang="en-US" altLang="zh-TW" baseline="0" dirty="0" smtClean="0"/>
              <a:t> motion vector</a:t>
            </a:r>
            <a:r>
              <a:rPr kumimoji="1" lang="zh-TW" altLang="en-US" baseline="0" dirty="0" smtClean="0"/>
              <a:t>，紀錄影像的移動的情況，然後從位移的</a:t>
            </a:r>
            <a:r>
              <a:rPr kumimoji="1" lang="en-US" altLang="zh-TW" baseline="0" dirty="0" smtClean="0"/>
              <a:t>vector</a:t>
            </a:r>
            <a:r>
              <a:rPr kumimoji="1" lang="zh-TW" altLang="en-US" baseline="0" dirty="0" smtClean="0"/>
              <a:t>中分離出故意的移動和抖動，如果能準確分離出故意的移動和抖動，就能重建出沒有抖動的影像</a:t>
            </a:r>
            <a:endParaRPr kumimoji="1" lang="en-US" altLang="zh-TW" baseline="0" dirty="0" smtClean="0"/>
          </a:p>
          <a:p>
            <a:r>
              <a:rPr kumimoji="1" lang="zh-TW" altLang="en-US" baseline="0" dirty="0" smtClean="0"/>
              <a:t>傳統的方法有</a:t>
            </a:r>
            <a:r>
              <a:rPr kumimoji="1" lang="en-US" altLang="zh-TW" baseline="0" dirty="0" smtClean="0"/>
              <a:t>MF(Multi-Frames)</a:t>
            </a:r>
            <a:r>
              <a:rPr kumimoji="1" lang="zh-TW" altLang="en-US" baseline="0" dirty="0" smtClean="0"/>
              <a:t>，透過平均多個</a:t>
            </a:r>
            <a:r>
              <a:rPr kumimoji="1" lang="en-US" altLang="zh-TW" baseline="0" dirty="0" smtClean="0"/>
              <a:t>vector</a:t>
            </a:r>
            <a:r>
              <a:rPr kumimoji="1" lang="zh-TW" altLang="en-US" baseline="0" dirty="0" smtClean="0"/>
              <a:t>，或多個</a:t>
            </a:r>
            <a:r>
              <a:rPr kumimoji="1" lang="en-US" altLang="zh-TW" baseline="0" dirty="0" smtClean="0"/>
              <a:t>vector</a:t>
            </a:r>
            <a:r>
              <a:rPr kumimoji="1" lang="zh-TW" altLang="en-US" baseline="0" dirty="0" smtClean="0"/>
              <a:t>的中位數的方式找到最有可能的位置，但這個方法會受到</a:t>
            </a:r>
            <a:r>
              <a:rPr kumimoji="1" lang="en-US" altLang="zh-TW" baseline="0" dirty="0" smtClean="0"/>
              <a:t>window size</a:t>
            </a:r>
            <a:r>
              <a:rPr kumimoji="1" lang="zh-TW" altLang="en-US" baseline="0" dirty="0" smtClean="0"/>
              <a:t>的影響</a:t>
            </a:r>
            <a:endParaRPr kumimoji="1" lang="en-US" altLang="zh-TW" baseline="0" dirty="0" smtClean="0"/>
          </a:p>
          <a:p>
            <a:r>
              <a:rPr kumimoji="1" lang="en-US" altLang="zh-TW" baseline="0" dirty="0" smtClean="0"/>
              <a:t>KF(</a:t>
            </a:r>
            <a:r>
              <a:rPr lang="en-US" altLang="zh-TW" sz="1200" b="0" i="0" kern="1200" dirty="0" err="1" smtClean="0">
                <a:solidFill>
                  <a:schemeClr val="tx1"/>
                </a:solidFill>
                <a:effectLst/>
                <a:latin typeface="+mn-lt"/>
                <a:ea typeface="+mn-ea"/>
                <a:cs typeface="+mn-cs"/>
              </a:rPr>
              <a:t>Kalman</a:t>
            </a:r>
            <a:r>
              <a:rPr lang="en-US" altLang="zh-TW" sz="1200" b="0" i="0" kern="1200" dirty="0" smtClean="0">
                <a:solidFill>
                  <a:schemeClr val="tx1"/>
                </a:solidFill>
                <a:effectLst/>
                <a:latin typeface="+mn-lt"/>
                <a:ea typeface="+mn-ea"/>
                <a:cs typeface="+mn-cs"/>
              </a:rPr>
              <a:t> filtering</a:t>
            </a:r>
            <a:r>
              <a:rPr kumimoji="1" lang="en-US" altLang="zh-TW" baseline="0" dirty="0" smtClean="0"/>
              <a:t>)</a:t>
            </a:r>
            <a:r>
              <a:rPr kumimoji="1" lang="zh-TW" altLang="en-US" baseline="0" dirty="0" smtClean="0"/>
              <a:t>，透過</a:t>
            </a:r>
            <a:r>
              <a:rPr kumimoji="1" lang="en-US" altLang="zh-TW" baseline="0" dirty="0" smtClean="0"/>
              <a:t>vector</a:t>
            </a:r>
            <a:r>
              <a:rPr kumimoji="1" lang="zh-TW" altLang="en-US" baseline="0" dirty="0" smtClean="0"/>
              <a:t>的觀察產生對未來的預測，但不適用</a:t>
            </a:r>
            <a:r>
              <a:rPr kumimoji="1" lang="en-US" altLang="zh-TW" baseline="0" dirty="0" smtClean="0"/>
              <a:t>non-linear</a:t>
            </a:r>
            <a:r>
              <a:rPr kumimoji="1" lang="zh-TW" altLang="en-US" baseline="0" dirty="0" smtClean="0"/>
              <a:t>的環境</a:t>
            </a:r>
            <a:endParaRPr kumimoji="1" lang="en-US" altLang="zh-TW" baseline="0" dirty="0" smtClean="0"/>
          </a:p>
          <a:p>
            <a:r>
              <a:rPr kumimoji="1" lang="en-US" altLang="zh-TW" baseline="0" dirty="0" smtClean="0"/>
              <a:t>Wavelet </a:t>
            </a:r>
            <a:r>
              <a:rPr kumimoji="1" lang="en-US" altLang="zh-TW" baseline="0" dirty="0" err="1" smtClean="0"/>
              <a:t>denoising</a:t>
            </a:r>
            <a:r>
              <a:rPr kumimoji="1" lang="zh-TW" altLang="en-US" baseline="0" dirty="0" smtClean="0"/>
              <a:t>方法克服非線性的問題，也是利用</a:t>
            </a:r>
            <a:r>
              <a:rPr kumimoji="1" lang="en-US" altLang="zh-TW" baseline="0" dirty="0" smtClean="0"/>
              <a:t>signal</a:t>
            </a:r>
            <a:r>
              <a:rPr kumimoji="1" lang="zh-TW" altLang="en-US" baseline="0" dirty="0" smtClean="0"/>
              <a:t>的</a:t>
            </a:r>
            <a:r>
              <a:rPr kumimoji="1" lang="en-US" altLang="zh-TW" baseline="0" dirty="0" smtClean="0"/>
              <a:t>wavelet transform</a:t>
            </a:r>
            <a:r>
              <a:rPr kumimoji="1" lang="zh-TW" altLang="en-US" baseline="0" dirty="0" smtClean="0"/>
              <a:t>去除雜訊，但如果情況很複雜的話，要設計轉換的</a:t>
            </a:r>
            <a:r>
              <a:rPr kumimoji="1" lang="en-US" altLang="zh-TW" baseline="0" dirty="0" smtClean="0"/>
              <a:t>function</a:t>
            </a:r>
            <a:r>
              <a:rPr kumimoji="1" lang="zh-TW" altLang="en-US" baseline="0" dirty="0" smtClean="0"/>
              <a:t>會很複雜。</a:t>
            </a:r>
            <a:endParaRPr kumimoji="1" lang="en-US" altLang="zh-TW" baseline="0" dirty="0" smtClean="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4</a:t>
            </a:fld>
            <a:endParaRPr kumimoji="1" lang="zh-TW" altLang="en-US"/>
          </a:p>
        </p:txBody>
      </p:sp>
    </p:spTree>
    <p:extLst>
      <p:ext uri="{BB962C8B-B14F-4D97-AF65-F5344CB8AC3E}">
        <p14:creationId xmlns:p14="http://schemas.microsoft.com/office/powerpoint/2010/main" val="81608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第三種是變異數較大的</a:t>
            </a:r>
            <a:r>
              <a:rPr kumimoji="1" lang="en-US" altLang="zh-TW" dirty="0" smtClean="0"/>
              <a:t>jitter motion</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31</a:t>
            </a:fld>
            <a:endParaRPr kumimoji="1" lang="zh-TW" altLang="en-US"/>
          </a:p>
        </p:txBody>
      </p:sp>
    </p:spTree>
    <p:extLst>
      <p:ext uri="{BB962C8B-B14F-4D97-AF65-F5344CB8AC3E}">
        <p14:creationId xmlns:p14="http://schemas.microsoft.com/office/powerpoint/2010/main" val="2001078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最後一種是震幅較大的</a:t>
            </a:r>
            <a:r>
              <a:rPr kumimoji="1" lang="en-US" altLang="zh-TW" dirty="0" smtClean="0"/>
              <a:t>jitter</a:t>
            </a:r>
            <a:r>
              <a:rPr kumimoji="1" lang="en-US" altLang="zh-TW" baseline="0" dirty="0" smtClean="0"/>
              <a:t> motion</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32</a:t>
            </a:fld>
            <a:endParaRPr kumimoji="1" lang="zh-TW" altLang="en-US"/>
          </a:p>
        </p:txBody>
      </p:sp>
    </p:spTree>
    <p:extLst>
      <p:ext uri="{BB962C8B-B14F-4D97-AF65-F5344CB8AC3E}">
        <p14:creationId xmlns:p14="http://schemas.microsoft.com/office/powerpoint/2010/main" val="806456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這張表列出四種</a:t>
            </a:r>
            <a:r>
              <a:rPr kumimoji="1" lang="en-US" altLang="zh-TW" dirty="0" smtClean="0"/>
              <a:t>test</a:t>
            </a:r>
            <a:r>
              <a:rPr kumimoji="1" lang="zh-TW" altLang="en-US" dirty="0" smtClean="0"/>
              <a:t>用</a:t>
            </a:r>
            <a:r>
              <a:rPr kumimoji="1" lang="en-US" altLang="zh-TW" dirty="0" smtClean="0"/>
              <a:t>tradition DIS</a:t>
            </a:r>
            <a:r>
              <a:rPr kumimoji="1" lang="zh-TW" altLang="en-US" dirty="0" smtClean="0"/>
              <a:t>的方法或</a:t>
            </a:r>
            <a:r>
              <a:rPr kumimoji="1" lang="en-US" altLang="zh-TW" dirty="0" smtClean="0"/>
              <a:t>EMD</a:t>
            </a:r>
            <a:r>
              <a:rPr kumimoji="1" lang="zh-TW" altLang="en-US" dirty="0" smtClean="0"/>
              <a:t>的方法做出來的結果</a:t>
            </a:r>
            <a:endParaRPr kumimoji="1" lang="en-US" altLang="zh-TW" dirty="0" smtClean="0"/>
          </a:p>
          <a:p>
            <a:r>
              <a:rPr kumimoji="1" lang="en-US" altLang="zh-TW" dirty="0" smtClean="0"/>
              <a:t>MF</a:t>
            </a:r>
            <a:r>
              <a:rPr kumimoji="1" lang="zh-TW" altLang="en-US" dirty="0" smtClean="0"/>
              <a:t>在</a:t>
            </a:r>
            <a:r>
              <a:rPr kumimoji="1" lang="en-US" altLang="zh-TW" dirty="0" smtClean="0"/>
              <a:t>test</a:t>
            </a:r>
            <a:r>
              <a:rPr kumimoji="1" lang="zh-TW" altLang="en-US" dirty="0" smtClean="0"/>
              <a:t> </a:t>
            </a:r>
            <a:r>
              <a:rPr kumimoji="1" lang="en-US" altLang="zh-TW" dirty="0" smtClean="0"/>
              <a:t>1</a:t>
            </a:r>
            <a:r>
              <a:rPr kumimoji="1" lang="zh-TW" altLang="en-US" dirty="0" smtClean="0"/>
              <a:t>和</a:t>
            </a:r>
            <a:r>
              <a:rPr kumimoji="1" lang="en-US" altLang="zh-TW" dirty="0" smtClean="0"/>
              <a:t>test 2</a:t>
            </a:r>
            <a:r>
              <a:rPr kumimoji="1" lang="zh-TW" altLang="en-US" dirty="0" smtClean="0"/>
              <a:t>的表現很差，這邊的</a:t>
            </a:r>
            <a:r>
              <a:rPr kumimoji="1" lang="en-US" altLang="zh-TW" dirty="0" smtClean="0"/>
              <a:t>window size</a:t>
            </a:r>
            <a:r>
              <a:rPr kumimoji="1" lang="zh-TW" altLang="en-US" dirty="0" smtClean="0"/>
              <a:t>設為</a:t>
            </a:r>
            <a:r>
              <a:rPr kumimoji="1" lang="en-US" altLang="zh-TW" dirty="0" smtClean="0"/>
              <a:t>5</a:t>
            </a:r>
            <a:r>
              <a:rPr kumimoji="1" lang="zh-TW" altLang="en-US" dirty="0" smtClean="0"/>
              <a:t>，越大的</a:t>
            </a:r>
            <a:r>
              <a:rPr kumimoji="1" lang="en-US" altLang="zh-TW" dirty="0" smtClean="0"/>
              <a:t>window size</a:t>
            </a:r>
            <a:r>
              <a:rPr kumimoji="1" lang="zh-TW" altLang="en-US" dirty="0" smtClean="0"/>
              <a:t>會越平滑，但這個</a:t>
            </a:r>
            <a:r>
              <a:rPr kumimoji="1" lang="en-US" altLang="zh-TW" dirty="0" smtClean="0"/>
              <a:t>window size</a:t>
            </a:r>
            <a:r>
              <a:rPr kumimoji="1" lang="zh-TW" altLang="en-US" dirty="0" smtClean="0"/>
              <a:t>在某些情況是好的，在某些情況卻很差。</a:t>
            </a:r>
            <a:endParaRPr kumimoji="1" lang="en-US" altLang="zh-TW" dirty="0" smtClean="0"/>
          </a:p>
          <a:p>
            <a:r>
              <a:rPr kumimoji="1" lang="en-US" altLang="zh-TW" dirty="0" smtClean="0"/>
              <a:t>KF</a:t>
            </a:r>
            <a:r>
              <a:rPr kumimoji="1" lang="zh-TW" altLang="en-US" dirty="0" smtClean="0"/>
              <a:t>在</a:t>
            </a:r>
            <a:r>
              <a:rPr kumimoji="1" lang="en-US" altLang="zh-TW" dirty="0" smtClean="0"/>
              <a:t>test</a:t>
            </a:r>
            <a:r>
              <a:rPr kumimoji="1" lang="en-US" altLang="zh-TW" baseline="0" dirty="0" smtClean="0"/>
              <a:t> 4</a:t>
            </a:r>
            <a:r>
              <a:rPr kumimoji="1" lang="zh-TW" altLang="en-US" baseline="0" dirty="0" smtClean="0"/>
              <a:t>的表現差，</a:t>
            </a:r>
            <a:r>
              <a:rPr kumimoji="1" lang="en-US" altLang="zh-TW" baseline="0" dirty="0" smtClean="0"/>
              <a:t>KF</a:t>
            </a:r>
            <a:r>
              <a:rPr kumimoji="1" lang="zh-TW" altLang="en-US" baseline="0" dirty="0" smtClean="0"/>
              <a:t>無法適應</a:t>
            </a:r>
            <a:r>
              <a:rPr kumimoji="1" lang="en-US" altLang="zh-TW" baseline="0" dirty="0" smtClean="0"/>
              <a:t>test 3</a:t>
            </a:r>
            <a:r>
              <a:rPr kumimoji="1" lang="zh-TW" altLang="en-US" baseline="0" dirty="0" smtClean="0"/>
              <a:t>和</a:t>
            </a:r>
            <a:r>
              <a:rPr kumimoji="1" lang="en-US" altLang="zh-TW" baseline="0" dirty="0" smtClean="0"/>
              <a:t>test 4</a:t>
            </a:r>
            <a:r>
              <a:rPr kumimoji="1" lang="zh-TW" altLang="en-US" baseline="0" dirty="0" smtClean="0"/>
              <a:t>的</a:t>
            </a:r>
            <a:r>
              <a:rPr kumimoji="1" lang="en-US" altLang="zh-TW" baseline="0" dirty="0" smtClean="0"/>
              <a:t>jitter level</a:t>
            </a:r>
            <a:r>
              <a:rPr kumimoji="1" lang="zh-TW" altLang="en-US" baseline="0" dirty="0" smtClean="0"/>
              <a:t>，所以表現很差。</a:t>
            </a:r>
            <a:r>
              <a:rPr kumimoji="1" lang="en-US" altLang="zh-TW" baseline="0" dirty="0" smtClean="0"/>
              <a:t>KF</a:t>
            </a:r>
            <a:r>
              <a:rPr kumimoji="1" lang="zh-TW" altLang="en-US" baseline="0" dirty="0" smtClean="0"/>
              <a:t>需要</a:t>
            </a:r>
            <a:r>
              <a:rPr kumimoji="1" lang="en-US" altLang="zh-TW" baseline="0" dirty="0" err="1" smtClean="0"/>
              <a:t>gaussain</a:t>
            </a:r>
            <a:r>
              <a:rPr kumimoji="1" lang="en-US" altLang="zh-TW" baseline="0" dirty="0" smtClean="0"/>
              <a:t> distribution</a:t>
            </a:r>
            <a:r>
              <a:rPr kumimoji="1" lang="zh-TW" altLang="en-US" baseline="0" dirty="0" smtClean="0"/>
              <a:t>的</a:t>
            </a:r>
            <a:r>
              <a:rPr kumimoji="1" lang="en-US" altLang="zh-TW" baseline="0" dirty="0" smtClean="0"/>
              <a:t>noise</a:t>
            </a:r>
            <a:r>
              <a:rPr kumimoji="1" lang="zh-TW" altLang="en-US" baseline="0" dirty="0" smtClean="0"/>
              <a:t>分佈而且</a:t>
            </a:r>
            <a:r>
              <a:rPr kumimoji="1" lang="en-US" altLang="zh-TW" baseline="0" dirty="0" smtClean="0"/>
              <a:t>noise</a:t>
            </a:r>
            <a:r>
              <a:rPr kumimoji="1" lang="zh-TW" altLang="en-US" baseline="0" dirty="0" smtClean="0"/>
              <a:t>的變異數要相同。</a:t>
            </a:r>
            <a:endParaRPr kumimoji="1" lang="en-US" altLang="zh-TW" baseline="0" dirty="0" smtClean="0"/>
          </a:p>
          <a:p>
            <a:r>
              <a:rPr kumimoji="1" lang="en-US" altLang="zh-TW" baseline="0" dirty="0" smtClean="0"/>
              <a:t>WD</a:t>
            </a:r>
            <a:r>
              <a:rPr kumimoji="1" lang="zh-TW" altLang="en-US" baseline="0" dirty="0" smtClean="0"/>
              <a:t>在</a:t>
            </a:r>
            <a:r>
              <a:rPr kumimoji="1" lang="en-US" altLang="zh-TW" baseline="0" dirty="0" smtClean="0"/>
              <a:t>test 3</a:t>
            </a:r>
            <a:r>
              <a:rPr kumimoji="1" lang="zh-TW" altLang="en-US" baseline="0" dirty="0" smtClean="0"/>
              <a:t>的表現差，</a:t>
            </a:r>
            <a:r>
              <a:rPr kumimoji="1" lang="en-US" altLang="zh-TW" baseline="0" dirty="0" smtClean="0"/>
              <a:t>WD</a:t>
            </a:r>
            <a:r>
              <a:rPr kumimoji="1" lang="zh-TW" altLang="en-US" baseline="0" dirty="0" smtClean="0"/>
              <a:t>很難選到適合的</a:t>
            </a:r>
            <a:r>
              <a:rPr kumimoji="1" lang="en-US" altLang="zh-TW" baseline="0" dirty="0" smtClean="0"/>
              <a:t>wavelet basis function</a:t>
            </a:r>
            <a:r>
              <a:rPr kumimoji="1" lang="zh-TW" altLang="en-US" baseline="0" dirty="0" smtClean="0"/>
              <a:t>符合位移，如果能找到好的</a:t>
            </a:r>
            <a:r>
              <a:rPr kumimoji="1" lang="en-US" altLang="zh-TW" baseline="0" dirty="0" smtClean="0"/>
              <a:t>basis function</a:t>
            </a:r>
            <a:r>
              <a:rPr kumimoji="1" lang="zh-TW" altLang="en-US" baseline="0" dirty="0" smtClean="0"/>
              <a:t>才能</a:t>
            </a:r>
            <a:r>
              <a:rPr kumimoji="1" lang="en-US" altLang="zh-TW" baseline="0" dirty="0" smtClean="0"/>
              <a:t>improve</a:t>
            </a:r>
            <a:r>
              <a:rPr kumimoji="1" lang="zh-TW" altLang="en-US" baseline="0" dirty="0" smtClean="0"/>
              <a:t>結果</a:t>
            </a:r>
            <a:endParaRPr kumimoji="1" lang="en-US" altLang="zh-TW" baseline="0" dirty="0" smtClean="0"/>
          </a:p>
          <a:p>
            <a:r>
              <a:rPr kumimoji="1" lang="zh-TW" altLang="en-US" baseline="0" dirty="0" smtClean="0"/>
              <a:t>以上三種是傳統的方法</a:t>
            </a:r>
            <a:endParaRPr kumimoji="1" lang="en-US" altLang="zh-TW" baseline="0" dirty="0" smtClean="0"/>
          </a:p>
          <a:p>
            <a:r>
              <a:rPr kumimoji="1" lang="zh-TW" altLang="en-US" baseline="0" dirty="0" smtClean="0"/>
              <a:t>下面</a:t>
            </a:r>
            <a:r>
              <a:rPr kumimoji="1" lang="en-US" altLang="zh-TW" baseline="0" dirty="0" smtClean="0"/>
              <a:t>EMD</a:t>
            </a:r>
            <a:r>
              <a:rPr kumimoji="1" lang="zh-TW" altLang="en-US" baseline="0" dirty="0" smtClean="0"/>
              <a:t> </a:t>
            </a:r>
            <a:r>
              <a:rPr kumimoji="1" lang="en-US" altLang="zh-TW" baseline="0" dirty="0" smtClean="0"/>
              <a:t>E-EMD</a:t>
            </a:r>
            <a:r>
              <a:rPr kumimoji="1" lang="zh-TW" altLang="en-US" baseline="0" dirty="0" smtClean="0"/>
              <a:t>等都是經驗法則的方法，這些方法會比傳統方法好。</a:t>
            </a:r>
            <a:endParaRPr kumimoji="1" lang="en-US" altLang="zh-TW" baseline="0" dirty="0" smtClean="0"/>
          </a:p>
          <a:p>
            <a:r>
              <a:rPr kumimoji="1" lang="zh-TW" altLang="en-US" baseline="0" dirty="0" smtClean="0"/>
              <a:t>這邊說</a:t>
            </a:r>
            <a:r>
              <a:rPr kumimoji="1" lang="en-US" altLang="zh-TW" baseline="0" dirty="0" smtClean="0"/>
              <a:t>EMD</a:t>
            </a:r>
            <a:r>
              <a:rPr kumimoji="1" lang="zh-TW" altLang="en-US" baseline="0" dirty="0" smtClean="0"/>
              <a:t>方法在第</a:t>
            </a:r>
            <a:r>
              <a:rPr kumimoji="1" lang="en-US" altLang="zh-TW" baseline="0" dirty="0" smtClean="0"/>
              <a:t>3 4 </a:t>
            </a:r>
            <a:r>
              <a:rPr kumimoji="1" lang="zh-TW" altLang="en-US" baseline="0" dirty="0" smtClean="0"/>
              <a:t>種</a:t>
            </a:r>
            <a:r>
              <a:rPr kumimoji="1" lang="en-US" altLang="zh-TW" baseline="0" dirty="0" smtClean="0"/>
              <a:t>test</a:t>
            </a:r>
            <a:r>
              <a:rPr kumimoji="1" lang="zh-TW" altLang="en-US" baseline="0" dirty="0" smtClean="0"/>
              <a:t>裡面表現得好，但在</a:t>
            </a:r>
            <a:r>
              <a:rPr kumimoji="1" lang="en-US" altLang="zh-TW" baseline="0" dirty="0" smtClean="0"/>
              <a:t>1 2</a:t>
            </a:r>
            <a:r>
              <a:rPr kumimoji="1" lang="zh-TW" altLang="en-US" baseline="0" dirty="0" smtClean="0"/>
              <a:t>裡表現得不好，可能是因為很難決定相關的</a:t>
            </a:r>
            <a:r>
              <a:rPr kumimoji="1" lang="en-US" altLang="zh-TW" baseline="0" dirty="0" smtClean="0"/>
              <a:t>intentional motion</a:t>
            </a:r>
            <a:r>
              <a:rPr kumimoji="1" lang="zh-TW" altLang="en-US" baseline="0" dirty="0" smtClean="0"/>
              <a:t>跟</a:t>
            </a:r>
            <a:r>
              <a:rPr kumimoji="1" lang="en-US" altLang="zh-TW" baseline="0" dirty="0" smtClean="0"/>
              <a:t>jitter motion</a:t>
            </a:r>
            <a:r>
              <a:rPr kumimoji="1" lang="zh-TW" altLang="en-US" baseline="0" dirty="0" smtClean="0"/>
              <a:t>，這兩種</a:t>
            </a:r>
            <a:r>
              <a:rPr kumimoji="1" lang="en-US" altLang="zh-TW" baseline="0" dirty="0" smtClean="0"/>
              <a:t>motion</a:t>
            </a:r>
            <a:r>
              <a:rPr kumimoji="1" lang="zh-TW" altLang="en-US" baseline="0" dirty="0" smtClean="0"/>
              <a:t>的分類可能會重疊</a:t>
            </a:r>
            <a:endParaRPr kumimoji="1" lang="en-US" altLang="zh-TW" baseline="0" dirty="0" smtClean="0"/>
          </a:p>
          <a:p>
            <a:r>
              <a:rPr kumimoji="1" lang="en-US" altLang="zh-TW" baseline="0" dirty="0" smtClean="0"/>
              <a:t>E-EMD</a:t>
            </a:r>
            <a:r>
              <a:rPr kumimoji="1" lang="zh-TW" altLang="en-US" baseline="0" dirty="0" smtClean="0"/>
              <a:t>雖然也比</a:t>
            </a:r>
            <a:r>
              <a:rPr kumimoji="1" lang="en-US" altLang="zh-TW" baseline="0" dirty="0" smtClean="0"/>
              <a:t>EMD</a:t>
            </a:r>
            <a:r>
              <a:rPr kumimoji="1" lang="zh-TW" altLang="en-US" baseline="0" dirty="0" smtClean="0"/>
              <a:t>好，但還是沒有這篇提出的方法好</a:t>
            </a:r>
            <a:endParaRPr kumimoji="1" lang="en-US" altLang="zh-TW" baseline="0" dirty="0" smtClean="0"/>
          </a:p>
          <a:p>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33</a:t>
            </a:fld>
            <a:endParaRPr kumimoji="1" lang="zh-TW" altLang="en-US"/>
          </a:p>
        </p:txBody>
      </p:sp>
    </p:spTree>
    <p:extLst>
      <p:ext uri="{BB962C8B-B14F-4D97-AF65-F5344CB8AC3E}">
        <p14:creationId xmlns:p14="http://schemas.microsoft.com/office/powerpoint/2010/main" val="1233024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我在實作的時候首先遇到的一個問題是</a:t>
            </a:r>
            <a:endParaRPr kumimoji="1" lang="en-US" altLang="zh-TW" dirty="0" smtClean="0"/>
          </a:p>
          <a:p>
            <a:r>
              <a:rPr kumimoji="1" lang="zh-TW" altLang="en-US" dirty="0" smtClean="0"/>
              <a:t>這篇</a:t>
            </a:r>
            <a:r>
              <a:rPr kumimoji="1" lang="en-US" altLang="zh-TW" dirty="0" smtClean="0"/>
              <a:t>paper</a:t>
            </a:r>
            <a:r>
              <a:rPr kumimoji="1" lang="zh-TW" altLang="en-US" dirty="0" smtClean="0"/>
              <a:t>適用的影片類型是什麼</a:t>
            </a:r>
            <a:endParaRPr kumimoji="1" lang="en-US" altLang="zh-TW" dirty="0" smtClean="0"/>
          </a:p>
          <a:p>
            <a:r>
              <a:rPr kumimoji="1" lang="zh-TW" altLang="en-US" dirty="0" smtClean="0"/>
              <a:t>然後我在尋找</a:t>
            </a:r>
            <a:r>
              <a:rPr kumimoji="1" lang="en-US" altLang="zh-TW" dirty="0" smtClean="0"/>
              <a:t>image</a:t>
            </a:r>
            <a:r>
              <a:rPr kumimoji="1" lang="en-US" altLang="zh-TW" baseline="0" dirty="0" smtClean="0"/>
              <a:t> stabilization</a:t>
            </a:r>
            <a:r>
              <a:rPr kumimoji="1" lang="zh-TW" altLang="en-US" baseline="0" dirty="0" smtClean="0"/>
              <a:t>的資料的時候發現用</a:t>
            </a:r>
            <a:r>
              <a:rPr kumimoji="1" lang="en-US" altLang="zh-TW" baseline="0" dirty="0" err="1" smtClean="0"/>
              <a:t>matlab</a:t>
            </a:r>
            <a:r>
              <a:rPr kumimoji="1" lang="zh-TW" altLang="en-US" baseline="0" dirty="0" smtClean="0"/>
              <a:t>其實就有一個</a:t>
            </a:r>
            <a:r>
              <a:rPr kumimoji="1" lang="en-US" altLang="zh-TW" baseline="0" dirty="0" smtClean="0"/>
              <a:t>video stabilization</a:t>
            </a:r>
            <a:r>
              <a:rPr kumimoji="1" lang="zh-TW" altLang="en-US" baseline="0" dirty="0" smtClean="0"/>
              <a:t>的功能</a:t>
            </a:r>
            <a:endParaRPr kumimoji="1" lang="en-US" altLang="zh-TW" baseline="0" dirty="0" smtClean="0"/>
          </a:p>
          <a:p>
            <a:r>
              <a:rPr kumimoji="1" lang="zh-TW" altLang="en-US" dirty="0" smtClean="0"/>
              <a:t>所以如果往前移動的影片可以用固定特徵點的方式做穩定</a:t>
            </a:r>
            <a:endParaRPr kumimoji="1" lang="en-US" altLang="zh-TW" dirty="0" smtClean="0"/>
          </a:p>
          <a:p>
            <a:r>
              <a:rPr kumimoji="1" lang="zh-TW" altLang="en-US" dirty="0" smtClean="0"/>
              <a:t>而且往前移動的影片兩個</a:t>
            </a:r>
            <a:r>
              <a:rPr kumimoji="1" lang="en-US" altLang="zh-TW" dirty="0" smtClean="0"/>
              <a:t>frame</a:t>
            </a:r>
            <a:r>
              <a:rPr kumimoji="1" lang="zh-TW" altLang="en-US" dirty="0" smtClean="0"/>
              <a:t>的特徵點平均上下左右的移動應該是會被抵消的，所以應該不適合用在這篇</a:t>
            </a:r>
            <a:r>
              <a:rPr kumimoji="1" lang="en-US" altLang="zh-TW" dirty="0" smtClean="0"/>
              <a:t>paper</a:t>
            </a:r>
          </a:p>
          <a:p>
            <a:r>
              <a:rPr kumimoji="1" lang="zh-TW" altLang="en-US" dirty="0" smtClean="0"/>
              <a:t>因為</a:t>
            </a:r>
            <a:r>
              <a:rPr kumimoji="1" lang="en-US" altLang="zh-TW" dirty="0" smtClean="0"/>
              <a:t>intentional motion</a:t>
            </a:r>
            <a:r>
              <a:rPr kumimoji="1" lang="zh-TW" altLang="en-US" dirty="0" smtClean="0"/>
              <a:t>會是</a:t>
            </a:r>
            <a:r>
              <a:rPr kumimoji="1" lang="en-US" altLang="zh-TW" dirty="0" smtClean="0"/>
              <a:t>0</a:t>
            </a:r>
            <a:r>
              <a:rPr kumimoji="1" lang="zh-TW" altLang="en-US" dirty="0" smtClean="0"/>
              <a:t>。</a:t>
            </a:r>
            <a:endParaRPr kumimoji="1" lang="en-US" altLang="zh-TW" dirty="0" smtClean="0"/>
          </a:p>
          <a:p>
            <a:r>
              <a:rPr kumimoji="1" lang="zh-TW" altLang="en-US" dirty="0" smtClean="0"/>
              <a:t>也因為是偵測特徵點的平均所以應該也不適合用在有旋轉的影片當中</a:t>
            </a:r>
            <a:endParaRPr kumimoji="1" lang="en-US" altLang="zh-TW" dirty="0" smtClean="0"/>
          </a:p>
          <a:p>
            <a:r>
              <a:rPr kumimoji="1" lang="zh-TW" altLang="en-US" dirty="0" smtClean="0"/>
              <a:t>最後找出最適合的影片應該是這種上下平移或左右平移，然後雜訊會在同一個方向上的，才有做分類的必要</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34</a:t>
            </a:fld>
            <a:endParaRPr kumimoji="1" lang="zh-TW" altLang="en-US"/>
          </a:p>
        </p:txBody>
      </p:sp>
    </p:spTree>
    <p:extLst>
      <p:ext uri="{BB962C8B-B14F-4D97-AF65-F5344CB8AC3E}">
        <p14:creationId xmlns:p14="http://schemas.microsoft.com/office/powerpoint/2010/main" val="2034943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後來我試拍了一段影片</a:t>
            </a:r>
            <a:endParaRPr kumimoji="1" lang="en-US" altLang="zh-TW" dirty="0" smtClean="0"/>
          </a:p>
          <a:p>
            <a:r>
              <a:rPr kumimoji="1" lang="zh-TW" altLang="en-US" dirty="0" smtClean="0"/>
              <a:t>也跟別人借了一個用紅外線偵測與地面的距離的儀器當作位移的</a:t>
            </a:r>
            <a:r>
              <a:rPr kumimoji="1" lang="en-US" altLang="zh-TW" dirty="0" smtClean="0"/>
              <a:t>ground truth</a:t>
            </a:r>
          </a:p>
          <a:p>
            <a:r>
              <a:rPr kumimoji="1" lang="zh-TW" altLang="en-US" dirty="0" smtClean="0"/>
              <a:t>在移動的時候自己手動加上</a:t>
            </a:r>
            <a:r>
              <a:rPr kumimoji="1" lang="en-US" altLang="zh-TW" dirty="0" smtClean="0"/>
              <a:t>jitter motion</a:t>
            </a:r>
          </a:p>
          <a:p>
            <a:r>
              <a:rPr kumimoji="1" lang="zh-TW" altLang="en-US" dirty="0" smtClean="0"/>
              <a:t>成果就如這部影片</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35</a:t>
            </a:fld>
            <a:endParaRPr kumimoji="1" lang="zh-TW" altLang="en-US"/>
          </a:p>
        </p:txBody>
      </p:sp>
    </p:spTree>
    <p:extLst>
      <p:ext uri="{BB962C8B-B14F-4D97-AF65-F5344CB8AC3E}">
        <p14:creationId xmlns:p14="http://schemas.microsoft.com/office/powerpoint/2010/main" val="44153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最後得到的</a:t>
            </a:r>
            <a:r>
              <a:rPr kumimoji="1" lang="en-US" altLang="zh-TW" dirty="0" smtClean="0"/>
              <a:t>GMV</a:t>
            </a:r>
            <a:r>
              <a:rPr kumimoji="1" lang="zh-TW" altLang="en-US" dirty="0" smtClean="0"/>
              <a:t>是藍色的線，紅外線偵測到的</a:t>
            </a:r>
            <a:r>
              <a:rPr kumimoji="1" lang="en-US" altLang="zh-TW" dirty="0" smtClean="0"/>
              <a:t>ground truth</a:t>
            </a:r>
            <a:r>
              <a:rPr kumimoji="1" lang="zh-TW" altLang="en-US" dirty="0" smtClean="0"/>
              <a:t>是橘色這條線</a:t>
            </a:r>
            <a:endParaRPr kumimoji="1" lang="en-US" altLang="zh-TW" dirty="0" smtClean="0"/>
          </a:p>
          <a:p>
            <a:r>
              <a:rPr kumimoji="1" lang="zh-TW" altLang="en-US" dirty="0" smtClean="0"/>
              <a:t>雖然偵測到的</a:t>
            </a:r>
            <a:r>
              <a:rPr kumimoji="1" lang="en-US" altLang="zh-TW" dirty="0" smtClean="0"/>
              <a:t>GMV</a:t>
            </a:r>
            <a:r>
              <a:rPr kumimoji="1" lang="zh-TW" altLang="en-US" dirty="0" smtClean="0"/>
              <a:t>能大致</a:t>
            </a:r>
            <a:r>
              <a:rPr kumimoji="1" lang="en-US" altLang="zh-TW" dirty="0" smtClean="0"/>
              <a:t>match</a:t>
            </a:r>
            <a:r>
              <a:rPr kumimoji="1" lang="zh-TW" altLang="en-US" dirty="0" smtClean="0"/>
              <a:t>到紅外線偵測的距離變化</a:t>
            </a:r>
            <a:endParaRPr kumimoji="1" lang="en-US" altLang="zh-TW" dirty="0" smtClean="0"/>
          </a:p>
          <a:p>
            <a:r>
              <a:rPr kumimoji="1" lang="zh-TW" altLang="en-US" dirty="0" smtClean="0"/>
              <a:t>但我覺得這個方法跟</a:t>
            </a:r>
            <a:r>
              <a:rPr kumimoji="1" lang="en-US" altLang="zh-TW" dirty="0" smtClean="0"/>
              <a:t>paper</a:t>
            </a:r>
            <a:r>
              <a:rPr kumimoji="1" lang="zh-TW" altLang="en-US" dirty="0" smtClean="0"/>
              <a:t>上的好像還是有點差距</a:t>
            </a:r>
            <a:endParaRPr kumimoji="1" lang="en-US" altLang="zh-TW" dirty="0" smtClean="0"/>
          </a:p>
          <a:p>
            <a:r>
              <a:rPr kumimoji="1" lang="zh-TW" altLang="en-US" dirty="0" smtClean="0"/>
              <a:t>而且兩種方法測量的工具不一樣</a:t>
            </a:r>
            <a:endParaRPr kumimoji="1" lang="en-US" altLang="zh-TW" dirty="0" smtClean="0"/>
          </a:p>
          <a:p>
            <a:r>
              <a:rPr kumimoji="1" lang="zh-TW" altLang="en-US" dirty="0" smtClean="0"/>
              <a:t>這邊的橫軸單位是用</a:t>
            </a:r>
            <a:r>
              <a:rPr kumimoji="1" lang="en-US" altLang="zh-TW" dirty="0" smtClean="0"/>
              <a:t>SIFT</a:t>
            </a:r>
            <a:r>
              <a:rPr kumimoji="1" lang="zh-TW" altLang="en-US" dirty="0" smtClean="0"/>
              <a:t>得到的</a:t>
            </a:r>
            <a:r>
              <a:rPr kumimoji="1" lang="en-US" altLang="zh-TW" dirty="0" smtClean="0"/>
              <a:t>frame</a:t>
            </a:r>
            <a:r>
              <a:rPr kumimoji="1" lang="zh-TW" altLang="en-US" dirty="0" smtClean="0"/>
              <a:t>數，縱軸是位移，單位是</a:t>
            </a:r>
            <a:r>
              <a:rPr kumimoji="1" lang="en-US" altLang="zh-TW" dirty="0" smtClean="0"/>
              <a:t>pixel</a:t>
            </a:r>
          </a:p>
          <a:p>
            <a:r>
              <a:rPr kumimoji="1" lang="zh-TW" altLang="en-US" dirty="0" smtClean="0"/>
              <a:t>但另外一個儀器所偵測到的時間和距離的單位當然也不太一樣</a:t>
            </a:r>
            <a:endParaRPr kumimoji="1" lang="en-US" altLang="zh-TW" dirty="0" smtClean="0"/>
          </a:p>
          <a:p>
            <a:r>
              <a:rPr kumimoji="1" lang="zh-TW" altLang="en-US" dirty="0" smtClean="0"/>
              <a:t>所以兩個曲線要經過條很多參數才能像圖上這樣</a:t>
            </a:r>
            <a:r>
              <a:rPr kumimoji="1" lang="en-US" altLang="zh-TW" dirty="0" smtClean="0"/>
              <a:t>match</a:t>
            </a:r>
            <a:br>
              <a:rPr kumimoji="1" lang="en-US" altLang="zh-TW" dirty="0" smtClean="0"/>
            </a:br>
            <a:r>
              <a:rPr kumimoji="1" lang="zh-TW" altLang="en-US" dirty="0" smtClean="0"/>
              <a:t>因為很難呈現</a:t>
            </a:r>
            <a:r>
              <a:rPr kumimoji="1" lang="en-US" altLang="zh-TW" dirty="0" smtClean="0"/>
              <a:t>paper</a:t>
            </a:r>
            <a:r>
              <a:rPr kumimoji="1" lang="zh-TW" altLang="en-US" dirty="0" smtClean="0"/>
              <a:t>上的實驗方法</a:t>
            </a:r>
            <a:endParaRPr kumimoji="1" lang="en-US" altLang="zh-TW" dirty="0" smtClean="0"/>
          </a:p>
          <a:p>
            <a:r>
              <a:rPr kumimoji="1" lang="zh-TW" altLang="en-US" dirty="0" smtClean="0"/>
              <a:t>所以我後來用了另一個得到</a:t>
            </a:r>
            <a:r>
              <a:rPr kumimoji="1" lang="en-US" altLang="zh-TW" dirty="0" smtClean="0"/>
              <a:t>ground truth</a:t>
            </a:r>
            <a:r>
              <a:rPr kumimoji="1" lang="zh-TW" altLang="en-US" dirty="0" smtClean="0"/>
              <a:t>的方法</a:t>
            </a:r>
            <a:endParaRPr kumimoji="1" lang="en-US" altLang="zh-TW" dirty="0" smtClean="0"/>
          </a:p>
          <a:p>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36</a:t>
            </a:fld>
            <a:endParaRPr kumimoji="1" lang="zh-TW" altLang="en-US"/>
          </a:p>
        </p:txBody>
      </p:sp>
    </p:spTree>
    <p:extLst>
      <p:ext uri="{BB962C8B-B14F-4D97-AF65-F5344CB8AC3E}">
        <p14:creationId xmlns:p14="http://schemas.microsoft.com/office/powerpoint/2010/main" val="874773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先輸入一段平穩的影片</a:t>
            </a:r>
            <a:endParaRPr kumimoji="1" lang="en-US" altLang="zh-TW" dirty="0" smtClean="0"/>
          </a:p>
          <a:p>
            <a:r>
              <a:rPr kumimoji="1" lang="zh-TW" altLang="en-US" dirty="0" smtClean="0"/>
              <a:t>亂入產生幾個</a:t>
            </a:r>
            <a:r>
              <a:rPr kumimoji="1" lang="en-US" altLang="zh-TW" dirty="0" smtClean="0"/>
              <a:t>noise</a:t>
            </a:r>
            <a:r>
              <a:rPr kumimoji="1" lang="zh-TW" altLang="en-US" dirty="0" smtClean="0"/>
              <a:t>的值</a:t>
            </a:r>
            <a:endParaRPr kumimoji="1" lang="en-US" altLang="zh-TW" dirty="0" smtClean="0"/>
          </a:p>
          <a:p>
            <a:r>
              <a:rPr kumimoji="1" lang="zh-TW" altLang="en-US" dirty="0" smtClean="0"/>
              <a:t>然後用影像平移的方式當作加入</a:t>
            </a:r>
            <a:r>
              <a:rPr kumimoji="1" lang="en-US" altLang="zh-TW" dirty="0" smtClean="0"/>
              <a:t>noise</a:t>
            </a:r>
            <a:r>
              <a:rPr kumimoji="1" lang="zh-TW" altLang="en-US" dirty="0" smtClean="0"/>
              <a:t>的方式</a:t>
            </a:r>
            <a:endParaRPr kumimoji="1" lang="en-US" altLang="zh-TW" dirty="0" smtClean="0"/>
          </a:p>
          <a:p>
            <a:r>
              <a:rPr kumimoji="1" lang="zh-TW" altLang="en-US" dirty="0" smtClean="0"/>
              <a:t>最後再對有雜訊的影片做穩定</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37</a:t>
            </a:fld>
            <a:endParaRPr kumimoji="1" lang="zh-TW" altLang="en-US"/>
          </a:p>
        </p:txBody>
      </p:sp>
    </p:spTree>
    <p:extLst>
      <p:ext uri="{BB962C8B-B14F-4D97-AF65-F5344CB8AC3E}">
        <p14:creationId xmlns:p14="http://schemas.microsoft.com/office/powerpoint/2010/main" val="18518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用這種方法在研究上就可以有下面幾項優點</a:t>
            </a:r>
            <a:endParaRPr kumimoji="1" lang="en-US" altLang="zh-TW" dirty="0" smtClean="0"/>
          </a:p>
          <a:p>
            <a:r>
              <a:rPr kumimoji="1" lang="zh-TW" altLang="en-US" dirty="0" smtClean="0"/>
              <a:t>第一個是可以避免手動拍攝的時候有旋轉或水平移動的情形</a:t>
            </a:r>
            <a:endParaRPr kumimoji="1" lang="en-US" altLang="zh-TW" dirty="0" smtClean="0"/>
          </a:p>
          <a:p>
            <a:r>
              <a:rPr kumimoji="1" lang="zh-TW" altLang="en-US" dirty="0" smtClean="0"/>
              <a:t>另一個是得到更精確的</a:t>
            </a:r>
            <a:r>
              <a:rPr kumimoji="1" lang="en-US" altLang="zh-TW" dirty="0" smtClean="0"/>
              <a:t>ground truth</a:t>
            </a:r>
            <a:r>
              <a:rPr kumimoji="1" lang="zh-TW" altLang="en-US" dirty="0" smtClean="0"/>
              <a:t>，也不用經過調參數的過程</a:t>
            </a:r>
            <a:endParaRPr kumimoji="1" lang="en-US" altLang="zh-TW" dirty="0" smtClean="0"/>
          </a:p>
          <a:p>
            <a:r>
              <a:rPr kumimoji="1" lang="zh-TW" altLang="en-US" dirty="0" smtClean="0"/>
              <a:t>第三個是更容易產生各種</a:t>
            </a:r>
            <a:r>
              <a:rPr kumimoji="1" lang="en-US" altLang="zh-TW" dirty="0" smtClean="0"/>
              <a:t>noise</a:t>
            </a:r>
            <a:r>
              <a:rPr kumimoji="1" lang="zh-TW" altLang="en-US" dirty="0" smtClean="0"/>
              <a:t>，像</a:t>
            </a:r>
            <a:r>
              <a:rPr kumimoji="1" lang="en-US" altLang="zh-TW" dirty="0" smtClean="0"/>
              <a:t>paper</a:t>
            </a:r>
            <a:r>
              <a:rPr kumimoji="1" lang="zh-TW" altLang="en-US" dirty="0" smtClean="0"/>
              <a:t>提到的</a:t>
            </a:r>
            <a:r>
              <a:rPr kumimoji="1" lang="en-US" altLang="zh-TW" dirty="0" err="1" smtClean="0"/>
              <a:t>gaussian</a:t>
            </a:r>
            <a:r>
              <a:rPr kumimoji="1" lang="en-US" altLang="zh-TW" dirty="0" smtClean="0"/>
              <a:t> noise</a:t>
            </a:r>
            <a:r>
              <a:rPr kumimoji="1" lang="zh-TW" altLang="en-US" dirty="0" smtClean="0"/>
              <a:t>或震幅比較大的</a:t>
            </a:r>
            <a:r>
              <a:rPr kumimoji="1" lang="en-US" altLang="zh-TW" dirty="0" smtClean="0"/>
              <a:t>noise</a:t>
            </a:r>
          </a:p>
          <a:p>
            <a:r>
              <a:rPr kumimoji="1" lang="zh-TW" altLang="en-US" dirty="0" smtClean="0"/>
              <a:t>第四個是可以檢視處理</a:t>
            </a:r>
            <a:r>
              <a:rPr kumimoji="1" lang="en-US" altLang="zh-TW" dirty="0" smtClean="0"/>
              <a:t>GMV</a:t>
            </a:r>
            <a:r>
              <a:rPr kumimoji="1" lang="zh-TW" altLang="en-US" dirty="0" smtClean="0"/>
              <a:t>的方法好不好，</a:t>
            </a:r>
            <a:r>
              <a:rPr kumimoji="1" lang="en-US" altLang="zh-TW" dirty="0" smtClean="0"/>
              <a:t>GMV</a:t>
            </a:r>
            <a:r>
              <a:rPr kumimoji="1" lang="zh-TW" altLang="en-US" dirty="0" smtClean="0"/>
              <a:t>是把</a:t>
            </a:r>
            <a:r>
              <a:rPr kumimoji="1" lang="en-US" altLang="zh-TW" baseline="0" dirty="0" smtClean="0"/>
              <a:t>match</a:t>
            </a:r>
            <a:r>
              <a:rPr kumimoji="1" lang="zh-TW" altLang="en-US" baseline="0" dirty="0" smtClean="0"/>
              <a:t>到的</a:t>
            </a:r>
            <a:r>
              <a:rPr kumimoji="1" lang="en-US" altLang="zh-TW" baseline="0" dirty="0" smtClean="0"/>
              <a:t>feature points</a:t>
            </a:r>
            <a:r>
              <a:rPr kumimoji="1" lang="zh-TW" altLang="en-US" baseline="0" dirty="0" smtClean="0"/>
              <a:t>位移相減，再算出平均，但如果平均是除以全部</a:t>
            </a:r>
            <a:r>
              <a:rPr kumimoji="1" lang="en-US" altLang="zh-TW" baseline="0" dirty="0" smtClean="0"/>
              <a:t>match</a:t>
            </a:r>
            <a:r>
              <a:rPr kumimoji="1" lang="zh-TW" altLang="en-US" baseline="0" dirty="0" smtClean="0"/>
              <a:t>到的點的總數的話會像左邊那張圖那樣，因為</a:t>
            </a:r>
            <a:r>
              <a:rPr kumimoji="1" lang="en-US" altLang="zh-TW" baseline="0" dirty="0" smtClean="0"/>
              <a:t>frame</a:t>
            </a:r>
            <a:r>
              <a:rPr kumimoji="1" lang="zh-TW" altLang="en-US" baseline="0" dirty="0" smtClean="0"/>
              <a:t>之間的位移很小，有些</a:t>
            </a:r>
            <a:r>
              <a:rPr kumimoji="1" lang="en-US" altLang="zh-TW" baseline="0" dirty="0" smtClean="0"/>
              <a:t>pixel</a:t>
            </a:r>
            <a:r>
              <a:rPr kumimoji="1" lang="zh-TW" altLang="en-US" baseline="0" dirty="0" smtClean="0"/>
              <a:t>的位移可能會是</a:t>
            </a:r>
            <a:r>
              <a:rPr kumimoji="1" lang="en-US" altLang="zh-TW" baseline="0" dirty="0" smtClean="0"/>
              <a:t>0</a:t>
            </a:r>
            <a:r>
              <a:rPr kumimoji="1" lang="zh-TW" altLang="en-US" baseline="0" dirty="0" smtClean="0"/>
              <a:t>，所以如果要像右邊那張圖那樣的話就要只除以有位移的點的數目。像這樣的細節就可以在新的實驗方法中被發現，因為移動是平穩的，所以</a:t>
            </a:r>
            <a:r>
              <a:rPr kumimoji="1" lang="en-US" altLang="zh-TW" baseline="0" dirty="0" smtClean="0"/>
              <a:t>GMV</a:t>
            </a:r>
            <a:r>
              <a:rPr kumimoji="1" lang="zh-TW" altLang="en-US" baseline="0" dirty="0" smtClean="0"/>
              <a:t>理論上也要是平穩的，如果用之前直接拍有</a:t>
            </a:r>
            <a:r>
              <a:rPr kumimoji="1" lang="en-US" altLang="zh-TW" baseline="0" dirty="0" smtClean="0"/>
              <a:t>noise</a:t>
            </a:r>
            <a:r>
              <a:rPr kumimoji="1" lang="zh-TW" altLang="en-US" baseline="0" dirty="0" smtClean="0"/>
              <a:t>的影片的話可能不會發現這個小細節。</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38</a:t>
            </a:fld>
            <a:endParaRPr kumimoji="1" lang="zh-TW" altLang="en-US"/>
          </a:p>
        </p:txBody>
      </p:sp>
    </p:spTree>
    <p:extLst>
      <p:ext uri="{BB962C8B-B14F-4D97-AF65-F5344CB8AC3E}">
        <p14:creationId xmlns:p14="http://schemas.microsoft.com/office/powerpoint/2010/main" val="770952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所以最後把</a:t>
            </a:r>
            <a:r>
              <a:rPr kumimoji="1" lang="en-US" altLang="zh-TW" dirty="0" smtClean="0"/>
              <a:t>ground truth</a:t>
            </a:r>
            <a:r>
              <a:rPr kumimoji="1" lang="zh-TW" altLang="en-US" dirty="0" smtClean="0"/>
              <a:t>的</a:t>
            </a:r>
            <a:r>
              <a:rPr kumimoji="1" lang="en-US" altLang="zh-TW" dirty="0" smtClean="0"/>
              <a:t>GMV</a:t>
            </a:r>
            <a:r>
              <a:rPr kumimoji="1" lang="zh-TW" altLang="en-US" dirty="0" smtClean="0"/>
              <a:t>加入</a:t>
            </a:r>
            <a:r>
              <a:rPr kumimoji="1" lang="en-US" altLang="zh-TW" dirty="0" smtClean="0"/>
              <a:t>noise</a:t>
            </a:r>
            <a:r>
              <a:rPr kumimoji="1" lang="zh-TW" altLang="en-US" dirty="0" smtClean="0"/>
              <a:t>之後就會像左邊這樣呈現。從上一張投影片的平穩曲線到這張的鋸齒狀的線</a:t>
            </a:r>
            <a:endParaRPr kumimoji="1" lang="en-US" altLang="zh-TW" dirty="0" smtClean="0"/>
          </a:p>
          <a:p>
            <a:r>
              <a:rPr kumimoji="1" lang="zh-TW" altLang="en-US" dirty="0" smtClean="0"/>
              <a:t>但這裡還遇到一個問題，左邊的</a:t>
            </a:r>
            <a:r>
              <a:rPr kumimoji="1" lang="en-US" altLang="zh-TW" dirty="0" smtClean="0"/>
              <a:t>GMV</a:t>
            </a:r>
            <a:r>
              <a:rPr kumimoji="1" lang="zh-TW" altLang="en-US" dirty="0" smtClean="0"/>
              <a:t>是把</a:t>
            </a:r>
            <a:r>
              <a:rPr kumimoji="1" lang="en-US" altLang="zh-TW" dirty="0" smtClean="0"/>
              <a:t>noise</a:t>
            </a:r>
            <a:r>
              <a:rPr kumimoji="1" lang="zh-TW" altLang="en-US" dirty="0" smtClean="0"/>
              <a:t>加入每個</a:t>
            </a:r>
            <a:r>
              <a:rPr kumimoji="1" lang="en-US" altLang="zh-TW" dirty="0" smtClean="0"/>
              <a:t>frame</a:t>
            </a:r>
            <a:r>
              <a:rPr kumimoji="1" lang="zh-TW" altLang="en-US" dirty="0" smtClean="0"/>
              <a:t>之後，輸出影片，然後輸出的影片再做</a:t>
            </a:r>
            <a:r>
              <a:rPr kumimoji="1" lang="en-US" altLang="zh-TW" dirty="0" smtClean="0"/>
              <a:t>SIFT</a:t>
            </a:r>
            <a:r>
              <a:rPr kumimoji="1" lang="zh-TW" altLang="en-US" dirty="0" smtClean="0"/>
              <a:t>，再得到的</a:t>
            </a:r>
            <a:r>
              <a:rPr kumimoji="1" lang="en-US" altLang="zh-TW" dirty="0" smtClean="0"/>
              <a:t>GMV</a:t>
            </a:r>
          </a:p>
          <a:p>
            <a:r>
              <a:rPr kumimoji="1" lang="zh-TW" altLang="en-US" dirty="0" smtClean="0"/>
              <a:t>但是右邊的橘色線是原本的平穩</a:t>
            </a:r>
            <a:r>
              <a:rPr kumimoji="1" lang="en-US" altLang="zh-TW" dirty="0" smtClean="0"/>
              <a:t>GMV</a:t>
            </a:r>
            <a:r>
              <a:rPr kumimoji="1" lang="zh-TW" altLang="en-US" dirty="0" smtClean="0"/>
              <a:t>直接把</a:t>
            </a:r>
            <a:r>
              <a:rPr kumimoji="1" lang="en-US" altLang="zh-TW" dirty="0" smtClean="0"/>
              <a:t>noise</a:t>
            </a:r>
            <a:r>
              <a:rPr kumimoji="1" lang="zh-TW" altLang="en-US" dirty="0" smtClean="0"/>
              <a:t>加入</a:t>
            </a:r>
            <a:r>
              <a:rPr kumimoji="1" lang="en-US" altLang="zh-TW" dirty="0" smtClean="0"/>
              <a:t>GMV</a:t>
            </a:r>
            <a:r>
              <a:rPr kumimoji="1" lang="zh-TW" altLang="en-US" dirty="0" smtClean="0"/>
              <a:t>這個</a:t>
            </a:r>
            <a:r>
              <a:rPr kumimoji="1" lang="en-US" altLang="zh-TW" dirty="0" smtClean="0"/>
              <a:t>vector</a:t>
            </a:r>
            <a:r>
              <a:rPr kumimoji="1" lang="zh-TW" altLang="en-US" dirty="0" smtClean="0"/>
              <a:t>當中。所以橘色的線要是理論上最準確的</a:t>
            </a:r>
            <a:r>
              <a:rPr kumimoji="1" lang="en-US" altLang="zh-TW" dirty="0" smtClean="0"/>
              <a:t>GMV</a:t>
            </a:r>
            <a:r>
              <a:rPr kumimoji="1" lang="zh-TW" altLang="en-US" dirty="0" smtClean="0"/>
              <a:t>，但是我得到的</a:t>
            </a:r>
            <a:r>
              <a:rPr kumimoji="1" lang="en-US" altLang="zh-TW" dirty="0" smtClean="0"/>
              <a:t>GMV</a:t>
            </a:r>
            <a:r>
              <a:rPr kumimoji="1" lang="zh-TW" altLang="en-US" dirty="0" smtClean="0"/>
              <a:t>是最後面有稍微往上翹，只是還沒找到原因，可能是影片調整之後得到的特徵點會比較少，或是因為影片的最後特徵點個數比較多，所以除掉的值會比較多，會讓移動越除越小。</a:t>
            </a:r>
            <a:endParaRPr kumimoji="1" lang="en-US" altLang="zh-TW" dirty="0" smtClean="0"/>
          </a:p>
          <a:p>
            <a:r>
              <a:rPr kumimoji="1" lang="zh-TW" altLang="en-US" dirty="0" smtClean="0"/>
              <a:t>不過因為大致上都有</a:t>
            </a:r>
            <a:r>
              <a:rPr kumimoji="1" lang="en-US" altLang="zh-TW" dirty="0" smtClean="0"/>
              <a:t>match</a:t>
            </a:r>
            <a:r>
              <a:rPr kumimoji="1" lang="zh-TW" altLang="en-US" dirty="0" smtClean="0"/>
              <a:t>到，而且還原後應該只是</a:t>
            </a:r>
            <a:r>
              <a:rPr kumimoji="1" lang="en-US" altLang="zh-TW" dirty="0" smtClean="0"/>
              <a:t>intentional</a:t>
            </a:r>
            <a:r>
              <a:rPr kumimoji="1" lang="zh-TW" altLang="en-US" dirty="0" smtClean="0"/>
              <a:t>的移動趨勢變小，應該還是會是穩定的影片。</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39</a:t>
            </a:fld>
            <a:endParaRPr kumimoji="1" lang="zh-TW" altLang="en-US"/>
          </a:p>
        </p:txBody>
      </p:sp>
    </p:spTree>
    <p:extLst>
      <p:ext uri="{BB962C8B-B14F-4D97-AF65-F5344CB8AC3E}">
        <p14:creationId xmlns:p14="http://schemas.microsoft.com/office/powerpoint/2010/main" val="2013249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把上面的訊號經過</a:t>
            </a:r>
            <a:r>
              <a:rPr kumimoji="1" lang="en-US" altLang="zh-TW" dirty="0" smtClean="0"/>
              <a:t>VMD</a:t>
            </a:r>
            <a:r>
              <a:rPr kumimoji="1" lang="zh-TW" altLang="en-US" dirty="0" smtClean="0"/>
              <a:t>分解之後會得到這五條曲線</a:t>
            </a:r>
            <a:endParaRPr kumimoji="1" lang="en-US" altLang="zh-TW" dirty="0" smtClean="0"/>
          </a:p>
          <a:p>
            <a:r>
              <a:rPr kumimoji="1" lang="zh-TW" altLang="en-US" dirty="0" smtClean="0"/>
              <a:t>可以大概看出來第一種和第二種是震幅比較大，頻率稍微比較小的</a:t>
            </a:r>
            <a:r>
              <a:rPr kumimoji="1" lang="en-US" altLang="zh-TW" dirty="0" smtClean="0"/>
              <a:t>intentional motion</a:t>
            </a:r>
          </a:p>
          <a:p>
            <a:r>
              <a:rPr kumimoji="1" lang="zh-TW" altLang="en-US" dirty="0" smtClean="0"/>
              <a:t>第三四五種事頻率比較小，震幅比較大的</a:t>
            </a:r>
            <a:r>
              <a:rPr kumimoji="1" lang="en-US" altLang="zh-TW" dirty="0" smtClean="0"/>
              <a:t>jitter motion</a:t>
            </a:r>
          </a:p>
          <a:p>
            <a:r>
              <a:rPr kumimoji="1" lang="zh-TW" altLang="en-US" dirty="0" smtClean="0"/>
              <a:t>雖然有其他方式可以讓第二種</a:t>
            </a:r>
            <a:r>
              <a:rPr kumimoji="1" lang="en-US" altLang="zh-TW" dirty="0" smtClean="0"/>
              <a:t>mode</a:t>
            </a:r>
            <a:r>
              <a:rPr kumimoji="1" lang="zh-TW" altLang="en-US" dirty="0" smtClean="0"/>
              <a:t>的曲線看起來較平滑</a:t>
            </a:r>
            <a:endParaRPr kumimoji="1" lang="en-US" altLang="zh-TW" dirty="0" smtClean="0"/>
          </a:p>
          <a:p>
            <a:r>
              <a:rPr kumimoji="1" lang="zh-TW" altLang="en-US" dirty="0" smtClean="0"/>
              <a:t>但結果發現影片還原出來的效果反而比較不好</a:t>
            </a:r>
            <a:endParaRPr kumimoji="1" lang="en-US" altLang="zh-TW" dirty="0" smtClean="0"/>
          </a:p>
          <a:p>
            <a:r>
              <a:rPr kumimoji="1" lang="zh-TW" altLang="en-US" dirty="0" smtClean="0"/>
              <a:t>所以就讓他呈現這樣的曲線</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40</a:t>
            </a:fld>
            <a:endParaRPr kumimoji="1" lang="zh-TW" altLang="en-US"/>
          </a:p>
        </p:txBody>
      </p:sp>
    </p:spTree>
    <p:extLst>
      <p:ext uri="{BB962C8B-B14F-4D97-AF65-F5344CB8AC3E}">
        <p14:creationId xmlns:p14="http://schemas.microsoft.com/office/powerpoint/2010/main" val="109346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最近很多經驗法則的方式用來做</a:t>
            </a:r>
            <a:r>
              <a:rPr kumimoji="1" lang="en-US" altLang="zh-TW" dirty="0" smtClean="0"/>
              <a:t>DIS</a:t>
            </a:r>
            <a:r>
              <a:rPr kumimoji="1" lang="zh-TW" altLang="en-US" dirty="0" smtClean="0"/>
              <a:t>，叫做</a:t>
            </a:r>
            <a:r>
              <a:rPr lang="en-US" altLang="zh-TW" sz="1200" b="1" i="0" kern="1200" dirty="0" smtClean="0">
                <a:solidFill>
                  <a:schemeClr val="tx1"/>
                </a:solidFill>
                <a:effectLst/>
                <a:latin typeface="+mn-lt"/>
                <a:ea typeface="+mn-ea"/>
                <a:cs typeface="+mn-cs"/>
              </a:rPr>
              <a:t>Hilbert-Huang Transform</a:t>
            </a:r>
            <a:r>
              <a:rPr kumimoji="1" lang="zh-TW" altLang="en-US" dirty="0" smtClean="0"/>
              <a:t>，但這只是一個分解的演算法 ，但這些方法被人家詬病有這些缺點：像是沒有數理模型支持，對</a:t>
            </a:r>
            <a:r>
              <a:rPr kumimoji="1" lang="en-US" altLang="zh-TW" dirty="0" smtClean="0"/>
              <a:t>noise</a:t>
            </a:r>
            <a:r>
              <a:rPr kumimoji="1" lang="zh-TW" altLang="en-US" dirty="0" smtClean="0"/>
              <a:t>很敏感，還有採樣跟分類出來的</a:t>
            </a:r>
            <a:r>
              <a:rPr kumimoji="1" lang="en-US" altLang="zh-TW" dirty="0" smtClean="0"/>
              <a:t>signal mode</a:t>
            </a:r>
            <a:r>
              <a:rPr kumimoji="1" lang="zh-TW" altLang="en-US" dirty="0" smtClean="0"/>
              <a:t>混合，這個在之後會講到為什麼</a:t>
            </a:r>
            <a:r>
              <a:rPr kumimoji="1" lang="en-US" altLang="zh-TW" dirty="0" smtClean="0"/>
              <a:t>EMD</a:t>
            </a:r>
            <a:r>
              <a:rPr kumimoji="1" lang="zh-TW" altLang="en-US" dirty="0" smtClean="0"/>
              <a:t>會有這些問題</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5</a:t>
            </a:fld>
            <a:endParaRPr kumimoji="1" lang="zh-TW" altLang="en-US"/>
          </a:p>
        </p:txBody>
      </p:sp>
    </p:spTree>
    <p:extLst>
      <p:ext uri="{BB962C8B-B14F-4D97-AF65-F5344CB8AC3E}">
        <p14:creationId xmlns:p14="http://schemas.microsoft.com/office/powerpoint/2010/main" val="1112263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因為有</a:t>
            </a:r>
            <a:r>
              <a:rPr kumimoji="1" lang="en-US" altLang="zh-TW" dirty="0" smtClean="0"/>
              <a:t>5</a:t>
            </a:r>
            <a:r>
              <a:rPr kumimoji="1" lang="zh-TW" altLang="en-US" dirty="0" smtClean="0"/>
              <a:t>種</a:t>
            </a:r>
            <a:r>
              <a:rPr kumimoji="1" lang="en-US" altLang="zh-TW" dirty="0" smtClean="0"/>
              <a:t>mode</a:t>
            </a:r>
          </a:p>
          <a:p>
            <a:r>
              <a:rPr kumimoji="1" lang="zh-TW" altLang="en-US" dirty="0" smtClean="0"/>
              <a:t>這邊提出用</a:t>
            </a:r>
            <a:r>
              <a:rPr kumimoji="1" lang="en-US" altLang="zh-TW" dirty="0" smtClean="0"/>
              <a:t>Relative entropy</a:t>
            </a:r>
            <a:r>
              <a:rPr kumimoji="1" lang="zh-TW" altLang="en-US" dirty="0" smtClean="0"/>
              <a:t>的方式作為分類</a:t>
            </a:r>
            <a:r>
              <a:rPr kumimoji="1" lang="en-US" altLang="zh-TW" dirty="0" smtClean="0"/>
              <a:t>intentional motion </a:t>
            </a:r>
            <a:r>
              <a:rPr kumimoji="1" lang="zh-TW" altLang="en-US" dirty="0" smtClean="0"/>
              <a:t>和</a:t>
            </a:r>
            <a:r>
              <a:rPr kumimoji="1" lang="en-US" altLang="zh-TW" dirty="0" smtClean="0"/>
              <a:t>jitter motion</a:t>
            </a:r>
            <a:r>
              <a:rPr kumimoji="1" lang="zh-TW" altLang="en-US" dirty="0" smtClean="0"/>
              <a:t>的依據</a:t>
            </a:r>
            <a:endParaRPr kumimoji="1" lang="en-US" altLang="zh-TW" dirty="0" smtClean="0"/>
          </a:p>
          <a:p>
            <a:r>
              <a:rPr kumimoji="1" lang="zh-TW" altLang="en-US" dirty="0" smtClean="0"/>
              <a:t>因為輸入是五個一維的福點數訊號</a:t>
            </a:r>
            <a:endParaRPr kumimoji="1" lang="en-US" altLang="zh-TW" dirty="0" smtClean="0"/>
          </a:p>
          <a:p>
            <a:r>
              <a:rPr kumimoji="1" lang="zh-TW" altLang="en-US" dirty="0" smtClean="0"/>
              <a:t>要把它轉成機率分佈的函數就要用</a:t>
            </a:r>
            <a:r>
              <a:rPr kumimoji="1" lang="en-US" altLang="zh-TW" dirty="0" smtClean="0"/>
              <a:t>histogram</a:t>
            </a:r>
            <a:r>
              <a:rPr kumimoji="1" lang="zh-TW" altLang="en-US" dirty="0" smtClean="0"/>
              <a:t>的方式</a:t>
            </a:r>
            <a:endParaRPr kumimoji="1" lang="en-US" altLang="zh-TW" dirty="0" smtClean="0"/>
          </a:p>
          <a:p>
            <a:r>
              <a:rPr kumimoji="1" lang="zh-TW" altLang="en-US" dirty="0" smtClean="0"/>
              <a:t>我一開始先畫了五個</a:t>
            </a:r>
            <a:r>
              <a:rPr kumimoji="1" lang="en-US" altLang="zh-TW" dirty="0" smtClean="0"/>
              <a:t>mode</a:t>
            </a:r>
            <a:r>
              <a:rPr kumimoji="1" lang="zh-TW" altLang="en-US" dirty="0" smtClean="0"/>
              <a:t>的所有訊號的</a:t>
            </a:r>
            <a:r>
              <a:rPr kumimoji="1" lang="en-US" altLang="zh-TW" dirty="0" smtClean="0"/>
              <a:t>histogram</a:t>
            </a:r>
            <a:r>
              <a:rPr kumimoji="1" lang="zh-TW" altLang="en-US" dirty="0" smtClean="0"/>
              <a:t> 中間間距自訂</a:t>
            </a:r>
            <a:endParaRPr kumimoji="1" lang="en-US" altLang="zh-TW" dirty="0" smtClean="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41</a:t>
            </a:fld>
            <a:endParaRPr kumimoji="1" lang="zh-TW" altLang="en-US"/>
          </a:p>
        </p:txBody>
      </p:sp>
    </p:spTree>
    <p:extLst>
      <p:ext uri="{BB962C8B-B14F-4D97-AF65-F5344CB8AC3E}">
        <p14:creationId xmlns:p14="http://schemas.microsoft.com/office/powerpoint/2010/main" val="1043073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接著根據上面</a:t>
            </a:r>
            <a:r>
              <a:rPr kumimoji="1" lang="en-US" altLang="zh-TW" dirty="0" smtClean="0"/>
              <a:t>histogram</a:t>
            </a:r>
            <a:r>
              <a:rPr kumimoji="1" lang="zh-TW" altLang="en-US" dirty="0" smtClean="0"/>
              <a:t>的最大值和最小值再畫分別五個</a:t>
            </a:r>
            <a:r>
              <a:rPr kumimoji="1" lang="en-US" altLang="zh-TW" dirty="0" smtClean="0"/>
              <a:t>mode</a:t>
            </a:r>
            <a:r>
              <a:rPr kumimoji="1" lang="zh-TW" altLang="en-US" dirty="0" smtClean="0"/>
              <a:t>的</a:t>
            </a:r>
            <a:r>
              <a:rPr kumimoji="1" lang="en-US" altLang="zh-TW" dirty="0" smtClean="0"/>
              <a:t>histogram</a:t>
            </a:r>
          </a:p>
          <a:p>
            <a:r>
              <a:rPr kumimoji="1" lang="zh-TW" altLang="en-US" dirty="0" smtClean="0"/>
              <a:t>結果發現這樣算出來的</a:t>
            </a:r>
            <a:r>
              <a:rPr kumimoji="1" lang="en-US" altLang="zh-TW" dirty="0" smtClean="0"/>
              <a:t>relative entropy</a:t>
            </a:r>
            <a:r>
              <a:rPr kumimoji="1" lang="zh-TW" altLang="en-US" dirty="0" smtClean="0"/>
              <a:t>有些還會是</a:t>
            </a:r>
            <a:r>
              <a:rPr kumimoji="1" lang="en-US" altLang="zh-TW" dirty="0" smtClean="0"/>
              <a:t>0</a:t>
            </a:r>
            <a:r>
              <a:rPr kumimoji="1" lang="zh-TW" altLang="en-US" dirty="0" smtClean="0"/>
              <a:t>，因為有些值的範圍沒有對應再一起</a:t>
            </a:r>
            <a:endParaRPr kumimoji="1" lang="en-US" altLang="zh-TW" dirty="0" smtClean="0"/>
          </a:p>
          <a:p>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42</a:t>
            </a:fld>
            <a:endParaRPr kumimoji="1" lang="zh-TW" altLang="en-US"/>
          </a:p>
        </p:txBody>
      </p:sp>
    </p:spTree>
    <p:extLst>
      <p:ext uri="{BB962C8B-B14F-4D97-AF65-F5344CB8AC3E}">
        <p14:creationId xmlns:p14="http://schemas.microsoft.com/office/powerpoint/2010/main" val="1196152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所以要把所有值再</a:t>
            </a:r>
            <a:r>
              <a:rPr kumimoji="1" lang="en-US" altLang="zh-TW" dirty="0" smtClean="0"/>
              <a:t>normalize</a:t>
            </a:r>
            <a:r>
              <a:rPr kumimoji="1" lang="zh-TW" altLang="en-US" dirty="0" smtClean="0"/>
              <a:t>到</a:t>
            </a:r>
            <a:r>
              <a:rPr kumimoji="1" lang="en-US" altLang="zh-TW" dirty="0" smtClean="0"/>
              <a:t>0</a:t>
            </a:r>
            <a:r>
              <a:rPr kumimoji="1" lang="zh-TW" altLang="en-US" dirty="0" smtClean="0"/>
              <a:t>到</a:t>
            </a:r>
            <a:r>
              <a:rPr kumimoji="1" lang="en-US" altLang="zh-TW" dirty="0" smtClean="0"/>
              <a:t>1</a:t>
            </a:r>
            <a:r>
              <a:rPr kumimoji="1" lang="zh-TW" altLang="en-US" dirty="0" smtClean="0"/>
              <a:t>之間才能計算他的</a:t>
            </a:r>
            <a:r>
              <a:rPr kumimoji="1" lang="en-US" altLang="zh-TW" dirty="0" smtClean="0"/>
              <a:t>relative</a:t>
            </a:r>
            <a:r>
              <a:rPr kumimoji="1" lang="en-US" altLang="zh-TW" baseline="0" dirty="0" smtClean="0"/>
              <a:t> entropy</a:t>
            </a:r>
            <a:endParaRPr kumimoji="1" lang="en-US" altLang="zh-TW" dirty="0" smtClean="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43</a:t>
            </a:fld>
            <a:endParaRPr kumimoji="1" lang="zh-TW" altLang="en-US"/>
          </a:p>
        </p:txBody>
      </p:sp>
    </p:spTree>
    <p:extLst>
      <p:ext uri="{BB962C8B-B14F-4D97-AF65-F5344CB8AC3E}">
        <p14:creationId xmlns:p14="http://schemas.microsoft.com/office/powerpoint/2010/main" val="4640623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雖然這篇</a:t>
            </a:r>
            <a:r>
              <a:rPr kumimoji="1" lang="en-US" altLang="zh-TW" dirty="0" smtClean="0"/>
              <a:t>paper</a:t>
            </a:r>
            <a:r>
              <a:rPr kumimoji="1" lang="zh-TW" altLang="en-US" dirty="0" smtClean="0"/>
              <a:t>只有算</a:t>
            </a:r>
            <a:r>
              <a:rPr kumimoji="1" lang="en-US" altLang="zh-TW" dirty="0" smtClean="0"/>
              <a:t>mode1</a:t>
            </a:r>
            <a:r>
              <a:rPr kumimoji="1" lang="zh-TW" altLang="en-US" dirty="0" smtClean="0"/>
              <a:t>和其他</a:t>
            </a:r>
            <a:r>
              <a:rPr kumimoji="1" lang="en-US" altLang="zh-TW" dirty="0" smtClean="0"/>
              <a:t>mode</a:t>
            </a:r>
            <a:r>
              <a:rPr kumimoji="1" lang="zh-TW" altLang="en-US" dirty="0" smtClean="0"/>
              <a:t>的</a:t>
            </a:r>
            <a:r>
              <a:rPr kumimoji="1" lang="en-US" altLang="zh-TW" dirty="0" smtClean="0"/>
              <a:t>relative entropy</a:t>
            </a:r>
          </a:p>
          <a:p>
            <a:r>
              <a:rPr kumimoji="1" lang="zh-TW" altLang="en-US" dirty="0" smtClean="0"/>
              <a:t>但我這邊把</a:t>
            </a:r>
            <a:r>
              <a:rPr kumimoji="1" lang="en-US" altLang="zh-TW" dirty="0" smtClean="0"/>
              <a:t>5</a:t>
            </a:r>
            <a:r>
              <a:rPr kumimoji="1" lang="zh-TW" altLang="en-US" dirty="0" smtClean="0"/>
              <a:t>乘</a:t>
            </a:r>
            <a:r>
              <a:rPr kumimoji="1" lang="en-US" altLang="zh-TW" dirty="0" smtClean="0"/>
              <a:t>5</a:t>
            </a:r>
            <a:r>
              <a:rPr kumimoji="1" lang="zh-TW" altLang="en-US" dirty="0" smtClean="0"/>
              <a:t>種的結果都算出來</a:t>
            </a:r>
            <a:endParaRPr kumimoji="1" lang="en-US" altLang="zh-TW" dirty="0" smtClean="0"/>
          </a:p>
          <a:p>
            <a:r>
              <a:rPr kumimoji="1" lang="zh-TW" altLang="en-US" dirty="0" smtClean="0"/>
              <a:t>按照上面的公式，</a:t>
            </a:r>
            <a:r>
              <a:rPr kumimoji="1" lang="en-US" altLang="zh-TW" dirty="0" smtClean="0"/>
              <a:t>P</a:t>
            </a:r>
            <a:r>
              <a:rPr kumimoji="1" lang="zh-TW" altLang="en-US" dirty="0" smtClean="0"/>
              <a:t>是上面，</a:t>
            </a:r>
            <a:r>
              <a:rPr kumimoji="1" lang="en-US" altLang="zh-TW" dirty="0" smtClean="0"/>
              <a:t>Q</a:t>
            </a:r>
            <a:r>
              <a:rPr kumimoji="1" lang="zh-TW" altLang="en-US" dirty="0" smtClean="0"/>
              <a:t>是左邊</a:t>
            </a:r>
            <a:endParaRPr kumimoji="1" lang="en-US" altLang="zh-TW" dirty="0" smtClean="0"/>
          </a:p>
          <a:p>
            <a:r>
              <a:rPr kumimoji="1" lang="zh-TW" altLang="en-US" dirty="0" smtClean="0"/>
              <a:t>這邊</a:t>
            </a:r>
            <a:r>
              <a:rPr kumimoji="1" lang="en-US" altLang="zh-TW" dirty="0" smtClean="0"/>
              <a:t>P</a:t>
            </a:r>
            <a:r>
              <a:rPr kumimoji="1" lang="zh-TW" altLang="en-US" dirty="0" smtClean="0"/>
              <a:t>和</a:t>
            </a:r>
            <a:r>
              <a:rPr kumimoji="1" lang="en-US" altLang="zh-TW" dirty="0" smtClean="0"/>
              <a:t>Q</a:t>
            </a:r>
            <a:r>
              <a:rPr kumimoji="1" lang="zh-TW" altLang="en-US" dirty="0" smtClean="0"/>
              <a:t>滿重要的是因為</a:t>
            </a:r>
            <a:endParaRPr kumimoji="1" lang="en-US" altLang="zh-TW" dirty="0" smtClean="0"/>
          </a:p>
          <a:p>
            <a:r>
              <a:rPr kumimoji="1" lang="zh-TW" altLang="en-US" dirty="0" smtClean="0"/>
              <a:t>如果只看上面這條會發現</a:t>
            </a:r>
            <a:r>
              <a:rPr kumimoji="1" lang="en-US" altLang="zh-TW" dirty="0" smtClean="0"/>
              <a:t>mode</a:t>
            </a:r>
            <a:r>
              <a:rPr kumimoji="1" lang="zh-TW" altLang="en-US" baseline="0" dirty="0" smtClean="0"/>
              <a:t> </a:t>
            </a:r>
            <a:r>
              <a:rPr kumimoji="1" lang="en-US" altLang="zh-TW" baseline="0" dirty="0" smtClean="0"/>
              <a:t>1</a:t>
            </a:r>
            <a:r>
              <a:rPr kumimoji="1" lang="zh-TW" altLang="en-US" baseline="0" dirty="0" smtClean="0"/>
              <a:t>和其他</a:t>
            </a:r>
            <a:r>
              <a:rPr kumimoji="1" lang="en-US" altLang="zh-TW" baseline="0" dirty="0" smtClean="0"/>
              <a:t>mode</a:t>
            </a:r>
            <a:r>
              <a:rPr kumimoji="1" lang="zh-TW" altLang="en-US" baseline="0" dirty="0" smtClean="0"/>
              <a:t>沒有那麼相近，且相近的不是</a:t>
            </a:r>
            <a:r>
              <a:rPr kumimoji="1" lang="en-US" altLang="zh-TW" baseline="0" dirty="0" smtClean="0"/>
              <a:t>mode</a:t>
            </a:r>
            <a:r>
              <a:rPr kumimoji="1" lang="zh-TW" altLang="en-US" baseline="0" dirty="0" smtClean="0"/>
              <a:t> </a:t>
            </a:r>
            <a:r>
              <a:rPr kumimoji="1" lang="en-US" altLang="zh-TW" baseline="0" dirty="0" smtClean="0"/>
              <a:t>2</a:t>
            </a:r>
          </a:p>
          <a:p>
            <a:r>
              <a:rPr kumimoji="1" lang="zh-TW" altLang="en-US" baseline="0" dirty="0" smtClean="0"/>
              <a:t>但是如果看左邊這條，會發現</a:t>
            </a:r>
            <a:r>
              <a:rPr kumimoji="1" lang="en-US" altLang="zh-TW" baseline="0" dirty="0" smtClean="0"/>
              <a:t>mode 1 </a:t>
            </a:r>
            <a:r>
              <a:rPr kumimoji="1" lang="zh-TW" altLang="en-US" baseline="0" dirty="0" smtClean="0"/>
              <a:t>和</a:t>
            </a:r>
            <a:r>
              <a:rPr kumimoji="1" lang="en-US" altLang="zh-TW" baseline="0" dirty="0" smtClean="0"/>
              <a:t>mode 2</a:t>
            </a:r>
            <a:r>
              <a:rPr kumimoji="1" lang="zh-TW" altLang="en-US" baseline="0" dirty="0" smtClean="0"/>
              <a:t>最接近，而且對照原來式子的含義也會發現把</a:t>
            </a:r>
            <a:r>
              <a:rPr kumimoji="1" lang="en-US" altLang="zh-TW" baseline="0" dirty="0" smtClean="0"/>
              <a:t>mode 1</a:t>
            </a:r>
            <a:r>
              <a:rPr kumimoji="1" lang="zh-TW" altLang="en-US" baseline="0" dirty="0" smtClean="0"/>
              <a:t>當作</a:t>
            </a:r>
            <a:r>
              <a:rPr kumimoji="1" lang="en-US" altLang="zh-TW" baseline="0" dirty="0" smtClean="0"/>
              <a:t>P</a:t>
            </a:r>
            <a:r>
              <a:rPr kumimoji="1" lang="zh-TW" altLang="en-US" baseline="0" dirty="0" smtClean="0"/>
              <a:t>分佈會比較合理</a:t>
            </a:r>
            <a:endParaRPr kumimoji="1" lang="en-US" altLang="zh-TW" baseline="0" dirty="0" smtClean="0"/>
          </a:p>
          <a:p>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44</a:t>
            </a:fld>
            <a:endParaRPr kumimoji="1" lang="zh-TW" altLang="en-US"/>
          </a:p>
        </p:txBody>
      </p:sp>
    </p:spTree>
    <p:extLst>
      <p:ext uri="{BB962C8B-B14F-4D97-AF65-F5344CB8AC3E}">
        <p14:creationId xmlns:p14="http://schemas.microsoft.com/office/powerpoint/2010/main" val="1688586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畫出來的曲線如這張圖，因為</a:t>
            </a:r>
            <a:r>
              <a:rPr kumimoji="1" lang="en-US" altLang="zh-TW" dirty="0" err="1" smtClean="0"/>
              <a:t>Matlab</a:t>
            </a:r>
            <a:r>
              <a:rPr kumimoji="1" lang="zh-TW" altLang="en-US" dirty="0" smtClean="0"/>
              <a:t>做圖的時候他自動畫了</a:t>
            </a:r>
            <a:r>
              <a:rPr kumimoji="1" lang="en-US" altLang="zh-TW" dirty="0" smtClean="0"/>
              <a:t>0.5</a:t>
            </a:r>
            <a:r>
              <a:rPr kumimoji="1" lang="zh-TW" altLang="en-US" dirty="0" smtClean="0"/>
              <a:t>，但這邊只要看整數的地方。</a:t>
            </a:r>
            <a:endParaRPr kumimoji="1" lang="en-US" altLang="zh-TW" dirty="0" smtClean="0"/>
          </a:p>
          <a:p>
            <a:r>
              <a:rPr kumimoji="1" lang="zh-TW" altLang="en-US" dirty="0" smtClean="0"/>
              <a:t>的確是</a:t>
            </a:r>
            <a:r>
              <a:rPr kumimoji="1" lang="en-US" altLang="zh-TW" dirty="0" smtClean="0"/>
              <a:t>mode 2</a:t>
            </a:r>
            <a:r>
              <a:rPr kumimoji="1" lang="zh-TW" altLang="en-US" dirty="0" smtClean="0"/>
              <a:t>較其他</a:t>
            </a:r>
            <a:r>
              <a:rPr kumimoji="1" lang="en-US" altLang="zh-TW" dirty="0" smtClean="0"/>
              <a:t>mode</a:t>
            </a:r>
            <a:r>
              <a:rPr kumimoji="1" lang="zh-TW" altLang="en-US" dirty="0" smtClean="0"/>
              <a:t>小</a:t>
            </a:r>
            <a:endParaRPr kumimoji="1" lang="en-US" altLang="zh-TW" dirty="0" smtClean="0"/>
          </a:p>
          <a:p>
            <a:r>
              <a:rPr kumimoji="1" lang="zh-TW" altLang="en-US" dirty="0" smtClean="0"/>
              <a:t>然後他這篇</a:t>
            </a:r>
            <a:r>
              <a:rPr kumimoji="1" lang="en-US" altLang="zh-TW" dirty="0" smtClean="0"/>
              <a:t>paper</a:t>
            </a:r>
            <a:r>
              <a:rPr kumimoji="1" lang="zh-TW" altLang="en-US" dirty="0" smtClean="0"/>
              <a:t>說要取最大的</a:t>
            </a:r>
            <a:r>
              <a:rPr kumimoji="1" lang="en-US" altLang="zh-TW" dirty="0" smtClean="0"/>
              <a:t>Relative</a:t>
            </a:r>
            <a:r>
              <a:rPr kumimoji="1" lang="en-US" altLang="zh-TW" baseline="0" dirty="0" smtClean="0"/>
              <a:t> entropy</a:t>
            </a:r>
            <a:r>
              <a:rPr kumimoji="1" lang="zh-TW" altLang="en-US" baseline="0" dirty="0" smtClean="0"/>
              <a:t>的值的一半，也就是這邊的</a:t>
            </a:r>
            <a:r>
              <a:rPr kumimoji="1" lang="en-US" altLang="zh-TW" baseline="0" dirty="0" smtClean="0"/>
              <a:t>0.7104</a:t>
            </a:r>
            <a:r>
              <a:rPr kumimoji="1" lang="zh-TW" altLang="en-US" baseline="0" dirty="0" smtClean="0"/>
              <a:t>的一半是</a:t>
            </a:r>
            <a:r>
              <a:rPr kumimoji="1" lang="en-US" altLang="zh-TW" baseline="0" dirty="0" smtClean="0"/>
              <a:t>0.3552</a:t>
            </a:r>
            <a:r>
              <a:rPr kumimoji="1" lang="zh-TW" altLang="en-US" baseline="0" dirty="0" smtClean="0"/>
              <a:t>以下的當作和</a:t>
            </a:r>
            <a:r>
              <a:rPr kumimoji="1" lang="en-US" altLang="zh-TW" baseline="0" dirty="0" smtClean="0"/>
              <a:t>mode1</a:t>
            </a:r>
            <a:r>
              <a:rPr kumimoji="1" lang="zh-TW" altLang="en-US" baseline="0" dirty="0" smtClean="0"/>
              <a:t>同一類的</a:t>
            </a:r>
            <a:r>
              <a:rPr kumimoji="1" lang="en-US" altLang="zh-TW" baseline="0" dirty="0" smtClean="0"/>
              <a:t>motion</a:t>
            </a:r>
            <a:br>
              <a:rPr kumimoji="1" lang="en-US" altLang="zh-TW" baseline="0" dirty="0" smtClean="0"/>
            </a:br>
            <a:r>
              <a:rPr kumimoji="1" lang="zh-TW" altLang="en-US" baseline="0" dirty="0" smtClean="0"/>
              <a:t>所以確實用</a:t>
            </a:r>
            <a:r>
              <a:rPr kumimoji="1" lang="en-US" altLang="zh-TW" baseline="0" dirty="0" smtClean="0"/>
              <a:t>Relative entropy</a:t>
            </a:r>
            <a:r>
              <a:rPr kumimoji="1" lang="zh-TW" altLang="en-US" baseline="0" dirty="0" smtClean="0"/>
              <a:t>的方式取到了</a:t>
            </a:r>
            <a:r>
              <a:rPr kumimoji="1" lang="en-US" altLang="zh-TW" baseline="0" dirty="0" smtClean="0"/>
              <a:t>mode</a:t>
            </a:r>
            <a:r>
              <a:rPr kumimoji="1" lang="zh-TW" altLang="en-US" baseline="0" dirty="0" smtClean="0"/>
              <a:t> </a:t>
            </a:r>
            <a:r>
              <a:rPr kumimoji="1" lang="en-US" altLang="zh-TW" baseline="0" dirty="0" smtClean="0"/>
              <a:t>2</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45</a:t>
            </a:fld>
            <a:endParaRPr kumimoji="1" lang="zh-TW" altLang="en-US"/>
          </a:p>
        </p:txBody>
      </p:sp>
    </p:spTree>
    <p:extLst>
      <p:ext uri="{BB962C8B-B14F-4D97-AF65-F5344CB8AC3E}">
        <p14:creationId xmlns:p14="http://schemas.microsoft.com/office/powerpoint/2010/main" val="1013567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如果把第一種</a:t>
            </a:r>
            <a:r>
              <a:rPr kumimoji="1" lang="en-US" altLang="zh-TW" dirty="0" smtClean="0"/>
              <a:t>mode</a:t>
            </a:r>
            <a:r>
              <a:rPr kumimoji="1" lang="zh-TW" altLang="en-US" dirty="0" smtClean="0"/>
              <a:t>跟第二種</a:t>
            </a:r>
            <a:r>
              <a:rPr kumimoji="1" lang="en-US" altLang="zh-TW" dirty="0" smtClean="0"/>
              <a:t>mode</a:t>
            </a:r>
            <a:r>
              <a:rPr kumimoji="1" lang="zh-TW" altLang="en-US" dirty="0" smtClean="0"/>
              <a:t>加起來就會呈現這張圖的藍色線</a:t>
            </a:r>
            <a:endParaRPr kumimoji="1" lang="en-US" altLang="zh-TW" dirty="0" smtClean="0"/>
          </a:p>
          <a:p>
            <a:r>
              <a:rPr kumimoji="1" lang="zh-TW" altLang="en-US" dirty="0" smtClean="0"/>
              <a:t>紅色是</a:t>
            </a:r>
            <a:r>
              <a:rPr kumimoji="1" lang="en-US" altLang="zh-TW" dirty="0" smtClean="0"/>
              <a:t>ground truth</a:t>
            </a:r>
            <a:r>
              <a:rPr kumimoji="1" lang="zh-TW" altLang="en-US" dirty="0" smtClean="0"/>
              <a:t>，就是最平穩的影片的曲線</a:t>
            </a:r>
            <a:endParaRPr kumimoji="1" lang="en-US" altLang="zh-TW" dirty="0" smtClean="0"/>
          </a:p>
          <a:p>
            <a:r>
              <a:rPr kumimoji="1" lang="zh-TW" altLang="en-US" dirty="0" smtClean="0"/>
              <a:t>黑色是加了</a:t>
            </a:r>
            <a:r>
              <a:rPr kumimoji="1" lang="en-US" altLang="zh-TW" dirty="0" smtClean="0"/>
              <a:t>noise</a:t>
            </a:r>
            <a:r>
              <a:rPr kumimoji="1" lang="zh-TW" altLang="en-US" dirty="0" smtClean="0"/>
              <a:t>後再用</a:t>
            </a:r>
            <a:r>
              <a:rPr kumimoji="1" lang="en-US" altLang="zh-TW" dirty="0" smtClean="0"/>
              <a:t>SIFT</a:t>
            </a:r>
            <a:r>
              <a:rPr kumimoji="1" lang="zh-TW" altLang="en-US" dirty="0" smtClean="0"/>
              <a:t>取得的</a:t>
            </a:r>
            <a:r>
              <a:rPr kumimoji="1" lang="en-US" altLang="zh-TW" dirty="0" smtClean="0"/>
              <a:t>GMV</a:t>
            </a:r>
          </a:p>
          <a:p>
            <a:r>
              <a:rPr kumimoji="1" lang="zh-TW" altLang="en-US" dirty="0" smtClean="0"/>
              <a:t>左邊是最後輸出影片較好的成果 雖然還原的線看起來比較沒有</a:t>
            </a:r>
            <a:r>
              <a:rPr kumimoji="1" lang="en-US" altLang="zh-TW" dirty="0" smtClean="0"/>
              <a:t>match</a:t>
            </a:r>
            <a:r>
              <a:rPr kumimoji="1" lang="zh-TW" altLang="en-US" dirty="0" smtClean="0"/>
              <a:t>到</a:t>
            </a:r>
            <a:r>
              <a:rPr kumimoji="1" lang="en-US" altLang="zh-TW" dirty="0" smtClean="0"/>
              <a:t>ground truth</a:t>
            </a:r>
          </a:p>
          <a:p>
            <a:r>
              <a:rPr kumimoji="1" lang="zh-TW" altLang="en-US" dirty="0" smtClean="0"/>
              <a:t>右邊雖然看起來比較平滑 但還原的成果就沒那麼好</a:t>
            </a:r>
            <a:endParaRPr kumimoji="1" lang="en-US" altLang="zh-TW" dirty="0" smtClean="0"/>
          </a:p>
          <a:p>
            <a:r>
              <a:rPr kumimoji="1" lang="zh-TW" altLang="en-US" dirty="0" smtClean="0"/>
              <a:t>所以有時候校正太多反而也是一種</a:t>
            </a:r>
            <a:r>
              <a:rPr kumimoji="1" lang="en-US" altLang="zh-TW" dirty="0" smtClean="0"/>
              <a:t>noise</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46</a:t>
            </a:fld>
            <a:endParaRPr kumimoji="1" lang="zh-TW" altLang="en-US"/>
          </a:p>
        </p:txBody>
      </p:sp>
    </p:spTree>
    <p:extLst>
      <p:ext uri="{BB962C8B-B14F-4D97-AF65-F5344CB8AC3E}">
        <p14:creationId xmlns:p14="http://schemas.microsoft.com/office/powerpoint/2010/main" val="16869909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最後兩個成果如下</a:t>
            </a:r>
            <a:endParaRPr kumimoji="1" lang="en-US" altLang="zh-TW" dirty="0" smtClean="0"/>
          </a:p>
          <a:p>
            <a:r>
              <a:rPr kumimoji="1" lang="zh-TW" altLang="en-US" dirty="0" smtClean="0"/>
              <a:t>左邊是原本的影片加入平移的</a:t>
            </a:r>
            <a:r>
              <a:rPr kumimoji="1" lang="en-US" altLang="zh-TW" dirty="0" smtClean="0"/>
              <a:t>noise</a:t>
            </a:r>
          </a:p>
          <a:p>
            <a:r>
              <a:rPr kumimoji="1" lang="zh-TW" altLang="en-US" dirty="0" smtClean="0"/>
              <a:t>右邊是用</a:t>
            </a:r>
            <a:r>
              <a:rPr kumimoji="1" lang="en-US" altLang="zh-TW" dirty="0" smtClean="0"/>
              <a:t>noise</a:t>
            </a:r>
            <a:r>
              <a:rPr kumimoji="1" lang="zh-TW" altLang="en-US" dirty="0" smtClean="0"/>
              <a:t>的影片做穩定後的成果</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47</a:t>
            </a:fld>
            <a:endParaRPr kumimoji="1" lang="zh-TW" altLang="en-US"/>
          </a:p>
        </p:txBody>
      </p:sp>
    </p:spTree>
    <p:extLst>
      <p:ext uri="{BB962C8B-B14F-4D97-AF65-F5344CB8AC3E}">
        <p14:creationId xmlns:p14="http://schemas.microsoft.com/office/powerpoint/2010/main" val="1005833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所以這篇提出的方法是用</a:t>
            </a:r>
            <a:r>
              <a:rPr kumimoji="1" lang="en-US" altLang="zh-TW" dirty="0" smtClean="0"/>
              <a:t>VMD</a:t>
            </a:r>
            <a:r>
              <a:rPr kumimoji="1" lang="zh-TW" altLang="en-US" dirty="0" smtClean="0"/>
              <a:t>加</a:t>
            </a:r>
            <a:r>
              <a:rPr kumimoji="1" lang="en-US" altLang="zh-TW" dirty="0" smtClean="0"/>
              <a:t>RE</a:t>
            </a:r>
            <a:r>
              <a:rPr kumimoji="1" lang="zh-TW" altLang="en-US" dirty="0" smtClean="0"/>
              <a:t>的方法達到跟上面其他方法比起來較好的結果。</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6</a:t>
            </a:fld>
            <a:endParaRPr kumimoji="1" lang="zh-TW" altLang="en-US"/>
          </a:p>
        </p:txBody>
      </p:sp>
    </p:spTree>
    <p:extLst>
      <p:ext uri="{BB962C8B-B14F-4D97-AF65-F5344CB8AC3E}">
        <p14:creationId xmlns:p14="http://schemas.microsoft.com/office/powerpoint/2010/main" val="30798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這邊稍微介紹</a:t>
            </a:r>
            <a:r>
              <a:rPr kumimoji="1" lang="en-US" altLang="zh-TW" dirty="0" smtClean="0"/>
              <a:t>VMD</a:t>
            </a:r>
            <a:br>
              <a:rPr kumimoji="1" lang="en-US" altLang="zh-TW" dirty="0" smtClean="0"/>
            </a:br>
            <a:r>
              <a:rPr kumimoji="1" lang="zh-TW" altLang="en-US" dirty="0" smtClean="0"/>
              <a:t>他是可以從得到的</a:t>
            </a:r>
            <a:r>
              <a:rPr kumimoji="1" lang="en-US" altLang="zh-TW" dirty="0" smtClean="0"/>
              <a:t>GMV</a:t>
            </a:r>
            <a:r>
              <a:rPr kumimoji="1" lang="zh-TW" altLang="en-US" dirty="0" smtClean="0"/>
              <a:t>做分類，輸入一段</a:t>
            </a:r>
            <a:r>
              <a:rPr kumimoji="1" lang="en-US" altLang="zh-TW" dirty="0" smtClean="0"/>
              <a:t>GMV</a:t>
            </a:r>
            <a:r>
              <a:rPr kumimoji="1" lang="zh-TW" altLang="en-US" dirty="0" smtClean="0"/>
              <a:t>然後分出好幾種</a:t>
            </a:r>
            <a:r>
              <a:rPr kumimoji="1" lang="en-US" altLang="zh-TW" dirty="0" smtClean="0"/>
              <a:t>mode</a:t>
            </a:r>
            <a:r>
              <a:rPr kumimoji="1" lang="zh-TW" altLang="en-US" dirty="0" smtClean="0"/>
              <a:t> </a:t>
            </a:r>
            <a:r>
              <a:rPr kumimoji="1" lang="en-US" altLang="zh-TW" dirty="0" err="1" smtClean="0"/>
              <a:t>u_k</a:t>
            </a:r>
            <a:r>
              <a:rPr kumimoji="1" lang="zh-TW" altLang="en-US" dirty="0" smtClean="0"/>
              <a:t>，這些</a:t>
            </a:r>
            <a:r>
              <a:rPr kumimoji="1" lang="en-US" altLang="zh-TW" dirty="0" smtClean="0"/>
              <a:t>mode</a:t>
            </a:r>
            <a:r>
              <a:rPr kumimoji="1" lang="zh-TW" altLang="en-US" dirty="0" smtClean="0"/>
              <a:t>可能有不同的</a:t>
            </a:r>
            <a:r>
              <a:rPr kumimoji="1" lang="en-US" altLang="zh-TW" dirty="0" smtClean="0"/>
              <a:t>center frequency </a:t>
            </a:r>
            <a:r>
              <a:rPr kumimoji="1" lang="en-US" altLang="zh-TW" dirty="0" err="1" smtClean="0"/>
              <a:t>w_k</a:t>
            </a:r>
            <a:endParaRPr kumimoji="1" lang="en-US" altLang="zh-TW" dirty="0" smtClean="0"/>
          </a:p>
          <a:p>
            <a:r>
              <a:rPr kumimoji="1" lang="zh-TW" altLang="en-US" dirty="0" smtClean="0"/>
              <a:t>透過以下這個最佳化的式子取出上述的</a:t>
            </a:r>
            <a:r>
              <a:rPr kumimoji="1" lang="en-US" altLang="zh-TW" dirty="0" err="1" smtClean="0"/>
              <a:t>u_k</a:t>
            </a:r>
            <a:r>
              <a:rPr kumimoji="1" lang="zh-TW" altLang="en-US" dirty="0" smtClean="0"/>
              <a:t>和</a:t>
            </a:r>
            <a:r>
              <a:rPr kumimoji="1" lang="en-US" altLang="zh-TW" dirty="0" err="1" smtClean="0"/>
              <a:t>w_k</a:t>
            </a:r>
            <a:r>
              <a:rPr kumimoji="1" lang="zh-TW" altLang="en-US" dirty="0" smtClean="0"/>
              <a:t>，然後這邊可以看到所有</a:t>
            </a:r>
            <a:r>
              <a:rPr kumimoji="1" lang="en-US" altLang="zh-TW" dirty="0" smtClean="0"/>
              <a:t>mode</a:t>
            </a:r>
            <a:r>
              <a:rPr kumimoji="1" lang="zh-TW" altLang="en-US" dirty="0" smtClean="0"/>
              <a:t>的</a:t>
            </a:r>
            <a:r>
              <a:rPr kumimoji="1" lang="en-US" altLang="zh-TW" dirty="0" smtClean="0"/>
              <a:t>frequency</a:t>
            </a:r>
            <a:r>
              <a:rPr kumimoji="1" lang="zh-TW" altLang="en-US" dirty="0" smtClean="0"/>
              <a:t>加起來就是輸入的</a:t>
            </a:r>
            <a:r>
              <a:rPr kumimoji="1" lang="en-US" altLang="zh-TW" dirty="0" smtClean="0"/>
              <a:t>GMV</a:t>
            </a:r>
            <a:r>
              <a:rPr kumimoji="1" lang="zh-TW" altLang="en-US" dirty="0" smtClean="0"/>
              <a:t>的資料</a:t>
            </a:r>
            <a:endParaRPr kumimoji="1" lang="en-US" altLang="zh-TW" dirty="0" smtClean="0"/>
          </a:p>
          <a:p>
            <a:r>
              <a:rPr kumimoji="1" lang="zh-TW" altLang="en-US" dirty="0" smtClean="0"/>
              <a:t>所以就是對這個波進行分類</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7</a:t>
            </a:fld>
            <a:endParaRPr kumimoji="1" lang="zh-TW" altLang="en-US"/>
          </a:p>
        </p:txBody>
      </p:sp>
    </p:spTree>
    <p:extLst>
      <p:ext uri="{BB962C8B-B14F-4D97-AF65-F5344CB8AC3E}">
        <p14:creationId xmlns:p14="http://schemas.microsoft.com/office/powerpoint/2010/main" val="171159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這個式子背後用到的一些原理如下，第一個是</a:t>
            </a:r>
            <a:r>
              <a:rPr kumimoji="1" lang="en-US" altLang="zh-TW" dirty="0" smtClean="0"/>
              <a:t>Weiner filtering</a:t>
            </a:r>
            <a:r>
              <a:rPr kumimoji="1" lang="zh-TW" altLang="en-US" dirty="0" smtClean="0"/>
              <a:t>，</a:t>
            </a:r>
            <a:r>
              <a:rPr kumimoji="1" lang="en-US" altLang="zh-TW" dirty="0" smtClean="0"/>
              <a:t>f_0</a:t>
            </a:r>
            <a:r>
              <a:rPr kumimoji="1" lang="zh-TW" altLang="en-US" dirty="0" smtClean="0"/>
              <a:t>是觀察到的</a:t>
            </a:r>
            <a:r>
              <a:rPr kumimoji="1" lang="en-US" altLang="zh-TW" baseline="0" dirty="0" smtClean="0"/>
              <a:t> signal</a:t>
            </a:r>
            <a:r>
              <a:rPr kumimoji="1" lang="zh-TW" altLang="en-US" baseline="0" dirty="0" smtClean="0"/>
              <a:t>，這個</a:t>
            </a:r>
            <a:r>
              <a:rPr kumimoji="1" lang="en-US" altLang="zh-TW" baseline="0" dirty="0" smtClean="0"/>
              <a:t>eta</a:t>
            </a:r>
            <a:r>
              <a:rPr kumimoji="1" lang="zh-TW" altLang="en-US" baseline="0" dirty="0" smtClean="0"/>
              <a:t>是</a:t>
            </a:r>
            <a:r>
              <a:rPr kumimoji="1" lang="en-US" altLang="zh-TW" baseline="0" dirty="0" smtClean="0"/>
              <a:t>noise</a:t>
            </a:r>
            <a:r>
              <a:rPr kumimoji="1" lang="zh-TW" altLang="en-US" baseline="0" dirty="0" smtClean="0"/>
              <a:t>，</a:t>
            </a:r>
            <a:r>
              <a:rPr kumimoji="1" lang="en-US" altLang="zh-TW" baseline="0" dirty="0" smtClean="0"/>
              <a:t>f</a:t>
            </a:r>
            <a:r>
              <a:rPr kumimoji="1" lang="zh-TW" altLang="en-US" baseline="0" dirty="0" smtClean="0"/>
              <a:t>是有原本的</a:t>
            </a:r>
            <a:r>
              <a:rPr kumimoji="1" lang="en-US" altLang="zh-TW" baseline="0" dirty="0" smtClean="0"/>
              <a:t>signal</a:t>
            </a:r>
            <a:r>
              <a:rPr kumimoji="1" lang="zh-TW" altLang="en-US" baseline="0" dirty="0" smtClean="0"/>
              <a:t>。</a:t>
            </a:r>
            <a:endParaRPr kumimoji="1" lang="en-US" altLang="zh-TW" baseline="0" dirty="0" smtClean="0"/>
          </a:p>
          <a:p>
            <a:r>
              <a:rPr kumimoji="1" lang="zh-TW" altLang="en-US" baseline="0" dirty="0" smtClean="0"/>
              <a:t>但是要還原</a:t>
            </a:r>
            <a:r>
              <a:rPr kumimoji="1" lang="en-US" altLang="zh-TW" baseline="0" dirty="0" smtClean="0"/>
              <a:t>f</a:t>
            </a:r>
            <a:r>
              <a:rPr kumimoji="1" lang="zh-TW" altLang="en-US" baseline="0" dirty="0" smtClean="0"/>
              <a:t>是一個困難的逆問題，所以要透過正規化的方式用近似這個解</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8</a:t>
            </a:fld>
            <a:endParaRPr kumimoji="1" lang="zh-TW" altLang="en-US"/>
          </a:p>
        </p:txBody>
      </p:sp>
    </p:spTree>
    <p:extLst>
      <p:ext uri="{BB962C8B-B14F-4D97-AF65-F5344CB8AC3E}">
        <p14:creationId xmlns:p14="http://schemas.microsoft.com/office/powerpoint/2010/main" val="1091160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第二個是</a:t>
            </a:r>
            <a:r>
              <a:rPr kumimoji="1" lang="en-US" altLang="zh-TW" dirty="0" smtClean="0"/>
              <a:t>Hilbert</a:t>
            </a:r>
            <a:r>
              <a:rPr kumimoji="1" lang="en-US" altLang="zh-TW" baseline="0" dirty="0" smtClean="0"/>
              <a:t> transform </a:t>
            </a:r>
            <a:r>
              <a:rPr kumimoji="1" lang="zh-TW" altLang="en-US" baseline="0" dirty="0" smtClean="0"/>
              <a:t>加</a:t>
            </a:r>
            <a:r>
              <a:rPr kumimoji="1" lang="en-US" altLang="zh-TW" baseline="0" dirty="0" smtClean="0"/>
              <a:t>analytic signal</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Hilbert transform</a:t>
            </a:r>
            <a:r>
              <a:rPr kumimoji="1" lang="zh-TW" altLang="en-US" dirty="0" smtClean="0"/>
              <a:t>是對函數 </a:t>
            </a:r>
            <a:r>
              <a:rPr kumimoji="1" lang="en-US" altLang="zh-TW" dirty="0" smtClean="0"/>
              <a:t>u(t) </a:t>
            </a:r>
            <a:r>
              <a:rPr kumimoji="1" lang="zh-TW" altLang="en-US" dirty="0" smtClean="0"/>
              <a:t>產生定義域相同的函數 </a:t>
            </a:r>
            <a:r>
              <a:rPr kumimoji="1" lang="en-US" altLang="zh-TW" dirty="0" smtClean="0"/>
              <a:t>H(u)(t) </a:t>
            </a:r>
            <a:r>
              <a:rPr kumimoji="1" lang="zh-TW" altLang="en-US" dirty="0" smtClean="0"/>
              <a:t>的線性算子，能導出訊號的解析表示，在訊號處理中可以將實訊號拓展到複數平面。</a:t>
            </a:r>
            <a:r>
              <a:rPr kumimoji="1" lang="en-US" altLang="zh-TW" dirty="0" err="1" smtClean="0"/>
              <a:t>P.v</a:t>
            </a:r>
            <a:r>
              <a:rPr kumimoji="1" lang="en-US" altLang="zh-TW" dirty="0" smtClean="0"/>
              <a:t>.</a:t>
            </a:r>
            <a:r>
              <a:rPr kumimoji="1" lang="zh-TW" altLang="en-US" dirty="0" smtClean="0"/>
              <a:t>是柯西主值，是實數線上的某類暇積分</a:t>
            </a:r>
            <a:endParaRPr kumimoji="1" lang="en-US" altLang="zh-TW" dirty="0" smtClean="0"/>
          </a:p>
          <a:p>
            <a:r>
              <a:rPr kumimoji="1" lang="zh-TW" altLang="en-US" dirty="0" smtClean="0"/>
              <a:t>這個狄拉克函數的</a:t>
            </a:r>
            <a:r>
              <a:rPr kumimoji="1" lang="en-US" altLang="zh-TW" dirty="0" err="1" smtClean="0"/>
              <a:t>hilbert</a:t>
            </a:r>
            <a:r>
              <a:rPr kumimoji="1" lang="zh-TW" altLang="en-US" baseline="0" dirty="0" smtClean="0"/>
              <a:t>轉換就是</a:t>
            </a:r>
            <a:r>
              <a:rPr kumimoji="1" lang="en-US" altLang="zh-TW" baseline="0" dirty="0" smtClean="0"/>
              <a:t>1/(pi)t</a:t>
            </a:r>
          </a:p>
          <a:p>
            <a:r>
              <a:rPr kumimoji="1" lang="zh-TW" altLang="en-US" dirty="0" smtClean="0"/>
              <a:t>所以一個訊號的複數解析訊號就是原本的訊號加上</a:t>
            </a:r>
            <a:r>
              <a:rPr kumimoji="1" lang="en-US" altLang="zh-TW" dirty="0" err="1" smtClean="0"/>
              <a:t>hilbert</a:t>
            </a:r>
            <a:r>
              <a:rPr kumimoji="1" lang="zh-TW" altLang="en-US" dirty="0" smtClean="0"/>
              <a:t>轉換的複數訊號，等於後面的</a:t>
            </a:r>
            <a:r>
              <a:rPr kumimoji="1" lang="en-US" altLang="zh-TW" dirty="0" smtClean="0"/>
              <a:t>exponential</a:t>
            </a:r>
            <a:r>
              <a:rPr kumimoji="1" lang="zh-TW" altLang="en-US" dirty="0" smtClean="0"/>
              <a:t>項是他的相量表示</a:t>
            </a:r>
            <a:r>
              <a:rPr kumimoji="1" lang="en-US" altLang="zh-TW" dirty="0" smtClean="0"/>
              <a:t>signal</a:t>
            </a:r>
            <a:r>
              <a:rPr kumimoji="1" lang="zh-TW" altLang="en-US" dirty="0" smtClean="0"/>
              <a:t>的旋轉，然後</a:t>
            </a:r>
            <a:r>
              <a:rPr kumimoji="1" lang="en-US" altLang="zh-TW" dirty="0" smtClean="0"/>
              <a:t>A(t)</a:t>
            </a:r>
            <a:r>
              <a:rPr kumimoji="1" lang="zh-TW" altLang="en-US" dirty="0" smtClean="0"/>
              <a:t>是他的振幅</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9</a:t>
            </a:fld>
            <a:endParaRPr kumimoji="1" lang="zh-TW" altLang="en-US"/>
          </a:p>
        </p:txBody>
      </p:sp>
    </p:spTree>
    <p:extLst>
      <p:ext uri="{BB962C8B-B14F-4D97-AF65-F5344CB8AC3E}">
        <p14:creationId xmlns:p14="http://schemas.microsoft.com/office/powerpoint/2010/main" val="525057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因為我們目的是要把</a:t>
            </a:r>
            <a:r>
              <a:rPr kumimoji="1" lang="en-US" altLang="zh-TW" dirty="0" smtClean="0"/>
              <a:t>GMV</a:t>
            </a:r>
            <a:r>
              <a:rPr kumimoji="1" lang="zh-TW" altLang="en-US" dirty="0" smtClean="0"/>
              <a:t>分成好幾個</a:t>
            </a:r>
            <a:r>
              <a:rPr kumimoji="1" lang="en-US" altLang="zh-TW" dirty="0" smtClean="0"/>
              <a:t>mode</a:t>
            </a:r>
            <a:r>
              <a:rPr kumimoji="1" lang="zh-TW" altLang="en-US" dirty="0" smtClean="0"/>
              <a:t>，所以這邊是把解析訊號分開的轉換</a:t>
            </a:r>
            <a:endParaRPr kumimoji="1"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𝛿</a:t>
            </a:r>
            <a:r>
              <a:rPr kumimoji="1" lang="zh-TW" altLang="en-US" dirty="0" smtClean="0"/>
              <a:t>是狄拉克函數，</a:t>
            </a:r>
            <a:r>
              <a:rPr kumimoji="1" lang="en-US" altLang="zh-TW" dirty="0" smtClean="0"/>
              <a:t>*</a:t>
            </a:r>
            <a:r>
              <a:rPr kumimoji="1" lang="zh-TW" altLang="en-US" dirty="0" smtClean="0"/>
              <a:t>是</a:t>
            </a:r>
            <a:r>
              <a:rPr kumimoji="1" lang="en-US" altLang="zh-TW" dirty="0" smtClean="0"/>
              <a:t>convolution</a:t>
            </a:r>
            <a:endParaRPr kumimoji="1" lang="zh-TW" altLang="en-US" dirty="0"/>
          </a:p>
        </p:txBody>
      </p:sp>
      <p:sp>
        <p:nvSpPr>
          <p:cNvPr id="4" name="投影片編號版面配置區 3"/>
          <p:cNvSpPr>
            <a:spLocks noGrp="1"/>
          </p:cNvSpPr>
          <p:nvPr>
            <p:ph type="sldNum" sz="quarter" idx="10"/>
          </p:nvPr>
        </p:nvSpPr>
        <p:spPr/>
        <p:txBody>
          <a:bodyPr/>
          <a:lstStyle/>
          <a:p>
            <a:fld id="{6419DDC9-6D57-274B-9830-B8E76953283F}" type="slidenum">
              <a:rPr kumimoji="1" lang="zh-TW" altLang="en-US" smtClean="0"/>
              <a:t>10</a:t>
            </a:fld>
            <a:endParaRPr kumimoji="1" lang="zh-TW" altLang="en-US"/>
          </a:p>
        </p:txBody>
      </p:sp>
    </p:spTree>
    <p:extLst>
      <p:ext uri="{BB962C8B-B14F-4D97-AF65-F5344CB8AC3E}">
        <p14:creationId xmlns:p14="http://schemas.microsoft.com/office/powerpoint/2010/main" val="114297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1153226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2086235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139731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1234862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1058325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181032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8" name="頁尾版面配置區 7"/>
          <p:cNvSpPr>
            <a:spLocks noGrp="1"/>
          </p:cNvSpPr>
          <p:nvPr>
            <p:ph type="ftr" sz="quarter" idx="11"/>
          </p:nvPr>
        </p:nvSpPr>
        <p:spPr/>
        <p:txBody>
          <a:bodyPr/>
          <a:lstStyle/>
          <a:p>
            <a:endParaRPr kumimoji="1" lang="zh-TW" altLang="en-US"/>
          </a:p>
        </p:txBody>
      </p:sp>
      <p:sp>
        <p:nvSpPr>
          <p:cNvPr id="9" name="投影片編號版面配置區 8"/>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567459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4" name="頁尾版面配置區 3"/>
          <p:cNvSpPr>
            <a:spLocks noGrp="1"/>
          </p:cNvSpPr>
          <p:nvPr>
            <p:ph type="ftr" sz="quarter" idx="11"/>
          </p:nvPr>
        </p:nvSpPr>
        <p:spPr/>
        <p:txBody>
          <a:bodyPr/>
          <a:lstStyle/>
          <a:p>
            <a:endParaRPr kumimoji="1" lang="zh-TW" altLang="en-US"/>
          </a:p>
        </p:txBody>
      </p:sp>
      <p:sp>
        <p:nvSpPr>
          <p:cNvPr id="5" name="投影片編號版面配置區 4"/>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322486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3" name="頁尾版面配置區 2"/>
          <p:cNvSpPr>
            <a:spLocks noGrp="1"/>
          </p:cNvSpPr>
          <p:nvPr>
            <p:ph type="ftr" sz="quarter" idx="1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192907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1460050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908E8B50-07A9-0F43-9EF4-31953DC49055}" type="datetimeFigureOut">
              <a:rPr kumimoji="1" lang="zh-TW" altLang="en-US" smtClean="0"/>
              <a:t>2018/6/20</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19128884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E8B50-07A9-0F43-9EF4-31953DC49055}" type="datetimeFigureOut">
              <a:rPr kumimoji="1" lang="zh-TW" altLang="en-US" smtClean="0"/>
              <a:t>2018/6/20</a:t>
            </a:fld>
            <a:endParaRPr kumimoji="1"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0149E-CB21-B444-BDA5-FC971039E965}" type="slidenum">
              <a:rPr kumimoji="1" lang="zh-TW" altLang="en-US" smtClean="0"/>
              <a:t>‹#›</a:t>
            </a:fld>
            <a:endParaRPr kumimoji="1" lang="zh-TW" altLang="en-US"/>
          </a:p>
        </p:txBody>
      </p:sp>
    </p:spTree>
    <p:extLst>
      <p:ext uri="{BB962C8B-B14F-4D97-AF65-F5344CB8AC3E}">
        <p14:creationId xmlns:p14="http://schemas.microsoft.com/office/powerpoint/2010/main" val="1068635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2.xml"/><Relationship Id="rId6" Type="http://schemas.openxmlformats.org/officeDocument/2006/relationships/notesSlide" Target="../notesSlides/notesSlide33.xml"/><Relationship Id="rId7" Type="http://schemas.openxmlformats.org/officeDocument/2006/relationships/image" Target="../media/image28.png"/><Relationship Id="rId8"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30.png"/><Relationship Id="rId1" Type="http://schemas.microsoft.com/office/2007/relationships/media" Target="../media/media3.mp4"/><Relationship Id="rId2" Type="http://schemas.openxmlformats.org/officeDocument/2006/relationships/video" Target="../media/media3.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video" Target="../media/media4.mp4"/><Relationship Id="rId5" Type="http://schemas.openxmlformats.org/officeDocument/2006/relationships/slideLayout" Target="../slideLayouts/slideLayout2.xml"/><Relationship Id="rId6" Type="http://schemas.openxmlformats.org/officeDocument/2006/relationships/notesSlide" Target="../notesSlides/notesSlide36.xml"/><Relationship Id="rId7" Type="http://schemas.openxmlformats.org/officeDocument/2006/relationships/image" Target="../media/image32.png"/><Relationship Id="rId8" Type="http://schemas.openxmlformats.org/officeDocument/2006/relationships/image" Target="../media/image28.png"/><Relationship Id="rId9" Type="http://schemas.openxmlformats.org/officeDocument/2006/relationships/image" Target="../media/image33.png"/><Relationship Id="rId1" Type="http://schemas.microsoft.com/office/2007/relationships/media" Target="../media/media1.mp4"/><Relationship Id="rId2" Type="http://schemas.openxmlformats.org/officeDocument/2006/relationships/video" Target="../media/media1.mp4"/></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microsoft.com/office/2007/relationships/media" Target="../media/media5.mp4"/><Relationship Id="rId4" Type="http://schemas.openxmlformats.org/officeDocument/2006/relationships/video" Target="../media/media5.mp4"/><Relationship Id="rId5" Type="http://schemas.openxmlformats.org/officeDocument/2006/relationships/slideLayout" Target="../slideLayouts/slideLayout2.xml"/><Relationship Id="rId6" Type="http://schemas.openxmlformats.org/officeDocument/2006/relationships/notesSlide" Target="../notesSlides/notesSlide46.xml"/><Relationship Id="rId7" Type="http://schemas.openxmlformats.org/officeDocument/2006/relationships/image" Target="../media/image33.png"/><Relationship Id="rId8" Type="http://schemas.openxmlformats.org/officeDocument/2006/relationships/image" Target="../media/image55.png"/><Relationship Id="rId1" Type="http://schemas.microsoft.com/office/2007/relationships/media" Target="../media/media4.mp4"/><Relationship Id="rId2" Type="http://schemas.openxmlformats.org/officeDocument/2006/relationships/video" Target="../media/media4.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2042319"/>
            <a:ext cx="9144000" cy="2387600"/>
          </a:xfrm>
        </p:spPr>
        <p:txBody>
          <a:bodyPr>
            <a:normAutofit fontScale="90000"/>
          </a:bodyPr>
          <a:lstStyle/>
          <a:p>
            <a:r>
              <a:rPr kumimoji="1" lang="en-US" altLang="zh-TW" dirty="0" smtClean="0">
                <a:latin typeface="Times New Roman" charset="0"/>
                <a:ea typeface="Times New Roman" charset="0"/>
                <a:cs typeface="Times New Roman" charset="0"/>
              </a:rPr>
              <a:t>Digital Image Stabilization Method Based on </a:t>
            </a:r>
            <a:r>
              <a:rPr kumimoji="1" lang="en-US" altLang="zh-TW" dirty="0" err="1" smtClean="0">
                <a:latin typeface="Times New Roman" charset="0"/>
                <a:ea typeface="Times New Roman" charset="0"/>
                <a:cs typeface="Times New Roman" charset="0"/>
              </a:rPr>
              <a:t>Variational</a:t>
            </a:r>
            <a:r>
              <a:rPr kumimoji="1" lang="en-US" altLang="zh-TW" dirty="0" smtClean="0">
                <a:latin typeface="Times New Roman" charset="0"/>
                <a:ea typeface="Times New Roman" charset="0"/>
                <a:cs typeface="Times New Roman" charset="0"/>
              </a:rPr>
              <a:t> Mode Decomposition and Relative Entropy</a:t>
            </a:r>
            <a:endParaRPr kumimoji="1" lang="zh-TW" altLang="en-US" dirty="0">
              <a:latin typeface="Times New Roman" charset="0"/>
              <a:ea typeface="Times New Roman" charset="0"/>
              <a:cs typeface="Times New Roman" charset="0"/>
            </a:endParaRPr>
          </a:p>
        </p:txBody>
      </p:sp>
      <p:sp>
        <p:nvSpPr>
          <p:cNvPr id="3" name="副標題 2"/>
          <p:cNvSpPr>
            <a:spLocks noGrp="1"/>
          </p:cNvSpPr>
          <p:nvPr>
            <p:ph type="subTitle" idx="1"/>
          </p:nvPr>
        </p:nvSpPr>
        <p:spPr>
          <a:xfrm>
            <a:off x="1524000" y="4601369"/>
            <a:ext cx="9144000" cy="1655762"/>
          </a:xfrm>
        </p:spPr>
        <p:txBody>
          <a:bodyPr>
            <a:normAutofit/>
          </a:bodyPr>
          <a:lstStyle/>
          <a:p>
            <a:r>
              <a:rPr kumimoji="1" lang="en-US" altLang="zh-TW" sz="2800" dirty="0" smtClean="0">
                <a:latin typeface="Times New Roman" charset="0"/>
                <a:ea typeface="Times New Roman" charset="0"/>
                <a:cs typeface="Times New Roman" charset="0"/>
              </a:rPr>
              <a:t>Duo </a:t>
            </a:r>
            <a:r>
              <a:rPr kumimoji="1" lang="en-US" altLang="zh-TW" sz="2800" dirty="0" err="1" smtClean="0">
                <a:latin typeface="Times New Roman" charset="0"/>
                <a:ea typeface="Times New Roman" charset="0"/>
                <a:cs typeface="Times New Roman" charset="0"/>
              </a:rPr>
              <a:t>Hao</a:t>
            </a:r>
            <a:r>
              <a:rPr kumimoji="1" lang="en-US" altLang="zh-TW" sz="2800" dirty="0" smtClean="0">
                <a:latin typeface="Times New Roman" charset="0"/>
                <a:ea typeface="Times New Roman" charset="0"/>
                <a:cs typeface="Times New Roman" charset="0"/>
              </a:rPr>
              <a:t>, </a:t>
            </a:r>
            <a:r>
              <a:rPr kumimoji="1" lang="en-US" altLang="zh-TW" sz="2800" dirty="0" err="1" smtClean="0">
                <a:latin typeface="Times New Roman" charset="0"/>
                <a:ea typeface="Times New Roman" charset="0"/>
                <a:cs typeface="Times New Roman" charset="0"/>
              </a:rPr>
              <a:t>Qiuming</a:t>
            </a:r>
            <a:r>
              <a:rPr kumimoji="1" lang="en-US" altLang="zh-TW" sz="2800" dirty="0" smtClean="0">
                <a:latin typeface="Times New Roman" charset="0"/>
                <a:ea typeface="Times New Roman" charset="0"/>
                <a:cs typeface="Times New Roman" charset="0"/>
              </a:rPr>
              <a:t> Li, </a:t>
            </a:r>
            <a:r>
              <a:rPr kumimoji="1" lang="en-US" altLang="zh-TW" sz="2800" dirty="0" err="1" smtClean="0">
                <a:latin typeface="Times New Roman" charset="0"/>
                <a:ea typeface="Times New Roman" charset="0"/>
                <a:cs typeface="Times New Roman" charset="0"/>
              </a:rPr>
              <a:t>Chengwei</a:t>
            </a:r>
            <a:r>
              <a:rPr kumimoji="1" lang="en-US" altLang="zh-TW" sz="2800" dirty="0" smtClean="0">
                <a:latin typeface="Times New Roman" charset="0"/>
                <a:ea typeface="Times New Roman" charset="0"/>
                <a:cs typeface="Times New Roman" charset="0"/>
              </a:rPr>
              <a:t> Li</a:t>
            </a:r>
          </a:p>
          <a:p>
            <a:r>
              <a:rPr kumimoji="1" lang="pl-PL" altLang="zh-TW" sz="2800" dirty="0" err="1" smtClean="0">
                <a:latin typeface="Times New Roman" charset="0"/>
                <a:ea typeface="Times New Roman" charset="0"/>
                <a:cs typeface="Times New Roman" charset="0"/>
              </a:rPr>
              <a:t>Entropy</a:t>
            </a:r>
            <a:r>
              <a:rPr kumimoji="1" lang="pl-PL" altLang="zh-TW" sz="2800" dirty="0" smtClean="0">
                <a:latin typeface="Times New Roman" charset="0"/>
                <a:ea typeface="Times New Roman" charset="0"/>
                <a:cs typeface="Times New Roman" charset="0"/>
              </a:rPr>
              <a:t> 2017, 19(11), 623</a:t>
            </a:r>
            <a:endParaRPr kumimoji="1" lang="zh-TW" alt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745844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Related Work</a:t>
            </a: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kumimoji="1" lang="mr-IN" altLang="zh-TW" i="1" smtClean="0">
                              <a:latin typeface="Cambria Math" charset="0"/>
                              <a:ea typeface="Times New Roman" charset="0"/>
                              <a:cs typeface="Times New Roman" charset="0"/>
                            </a:rPr>
                          </m:ctrlPr>
                        </m:funcPr>
                        <m:fName>
                          <m:limLow>
                            <m:limLowPr>
                              <m:ctrlPr>
                                <a:rPr kumimoji="1" lang="mr-IN" altLang="zh-TW" i="1" smtClean="0">
                                  <a:latin typeface="Cambria Math" charset="0"/>
                                  <a:ea typeface="Times New Roman" charset="0"/>
                                  <a:cs typeface="Times New Roman" charset="0"/>
                                </a:rPr>
                              </m:ctrlPr>
                            </m:limLowPr>
                            <m:e>
                              <m:r>
                                <m:rPr>
                                  <m:sty m:val="p"/>
                                </m:rPr>
                                <a:rPr kumimoji="1" lang="mr-IN" altLang="zh-TW" i="0" smtClean="0">
                                  <a:latin typeface="Cambria Math" charset="0"/>
                                  <a:ea typeface="Times New Roman" charset="0"/>
                                  <a:cs typeface="Times New Roman" charset="0"/>
                                </a:rPr>
                                <m:t>min</m:t>
                              </m:r>
                            </m:e>
                            <m:lim>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e>
                              </m:d>
                              <m:r>
                                <a:rPr kumimoji="1" lang="en-US" altLang="zh-TW" b="0" i="1" smtClean="0">
                                  <a:latin typeface="Cambria Math" charset="0"/>
                                  <a:ea typeface="Times New Roman" charset="0"/>
                                  <a:cs typeface="Times New Roman"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Times New Roman" charset="0"/>
                                  <a:cs typeface="Times New Roman" charset="0"/>
                                </a:rPr>
                                <m:t>}</m:t>
                              </m:r>
                            </m:lim>
                          </m:limLow>
                        </m:fName>
                        <m:e>
                          <m:d>
                            <m:dPr>
                              <m:begChr m:val="{"/>
                              <m:endChr m:val="}"/>
                              <m:ctrlPr>
                                <a:rPr kumimoji="1" lang="en-US" altLang="zh-TW" b="0" i="1" smtClean="0">
                                  <a:latin typeface="Cambria Math" charset="0"/>
                                  <a:ea typeface="Times New Roman" charset="0"/>
                                  <a:cs typeface="Times New Roman" charset="0"/>
                                </a:rPr>
                              </m:ctrlPr>
                            </m:dPr>
                            <m:e>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Sup>
                                    <m:sSubSupPr>
                                      <m:ctrlPr>
                                        <a:rPr kumimoji="1" lang="en-US" altLang="zh-TW" b="0" i="1" smtClean="0">
                                          <a:latin typeface="Cambria Math" charset="0"/>
                                          <a:ea typeface="Times New Roman" charset="0"/>
                                          <a:cs typeface="Times New Roman" charset="0"/>
                                        </a:rPr>
                                      </m:ctrlPr>
                                    </m:sSubSupPr>
                                    <m:e>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m:t>
                                              </m:r>
                                            </m:e>
                                            <m:sub>
                                              <m:r>
                                                <a:rPr kumimoji="1" lang="en-US" altLang="zh-TW" b="0" i="1" smtClean="0">
                                                  <a:latin typeface="Cambria Math" charset="0"/>
                                                  <a:ea typeface="Cambria Math" charset="0"/>
                                                  <a:cs typeface="Cambria Math" charset="0"/>
                                                </a:rPr>
                                                <m:t>𝑡</m:t>
                                              </m:r>
                                            </m:sub>
                                          </m:sSub>
                                          <m:d>
                                            <m:dPr>
                                              <m:begChr m:val="["/>
                                              <m:endChr m:val="]"/>
                                              <m:ctrlPr>
                                                <a:rPr kumimoji="1" lang="en-US" altLang="zh-TW" b="0" i="1" smtClean="0">
                                                  <a:latin typeface="Cambria Math" charset="0"/>
                                                  <a:ea typeface="Cambria Math" charset="0"/>
                                                  <a:cs typeface="Cambria Math" charset="0"/>
                                                </a:rPr>
                                              </m:ctrlPr>
                                            </m:dPr>
                                            <m:e>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𝛿</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f>
                                                    <m:fPr>
                                                      <m:ctrlPr>
                                                        <a:rPr kumimoji="1" lang="en-US" altLang="zh-TW" b="0" i="1" smtClean="0">
                                                          <a:latin typeface="Cambria Math" charset="0"/>
                                                          <a:ea typeface="Cambria Math" charset="0"/>
                                                          <a:cs typeface="Cambria Math" charset="0"/>
                                                        </a:rPr>
                                                      </m:ctrlPr>
                                                    </m:fPr>
                                                    <m:num>
                                                      <m:r>
                                                        <a:rPr kumimoji="1" lang="en-US" altLang="zh-TW" b="0" i="1" smtClean="0">
                                                          <a:latin typeface="Cambria Math" charset="0"/>
                                                          <a:ea typeface="Cambria Math" charset="0"/>
                                                          <a:cs typeface="Cambria Math" charset="0"/>
                                                        </a:rPr>
                                                        <m:t>𝑗</m:t>
                                                      </m:r>
                                                    </m:num>
                                                    <m:den>
                                                      <m:r>
                                                        <a:rPr kumimoji="1" lang="en-US" altLang="zh-TW" b="0" i="1" smtClean="0">
                                                          <a:latin typeface="Cambria Math" charset="0"/>
                                                          <a:ea typeface="Cambria Math" charset="0"/>
                                                          <a:cs typeface="Cambria Math" charset="0"/>
                                                        </a:rPr>
                                                        <m:t>𝜋</m:t>
                                                      </m:r>
                                                      <m:r>
                                                        <a:rPr kumimoji="1" lang="en-US" altLang="zh-TW" b="0" i="1" smtClean="0">
                                                          <a:latin typeface="Cambria Math" charset="0"/>
                                                          <a:ea typeface="Cambria Math" charset="0"/>
                                                          <a:cs typeface="Cambria Math" charset="0"/>
                                                        </a:rPr>
                                                        <m:t>𝑡</m:t>
                                                      </m:r>
                                                    </m:den>
                                                  </m:f>
                                                </m:e>
                                              </m:d>
                                              <m:r>
                                                <a:rPr kumimoji="1" lang="en-US" altLang="zh-TW" b="0" i="1" smtClean="0">
                                                  <a:latin typeface="Cambria Math" charset="0"/>
                                                  <a:ea typeface="Cambria Math" charset="0"/>
                                                  <a:cs typeface="Cambria Math"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𝑢</m:t>
                                                  </m:r>
                                                </m:e>
                                                <m:sub>
                                                  <m:r>
                                                    <a:rPr kumimoji="1" lang="en-US" altLang="zh-TW" b="0" i="1" smtClean="0">
                                                      <a:latin typeface="Cambria Math" charset="0"/>
                                                      <a:ea typeface="Cambria Math" charset="0"/>
                                                      <a:cs typeface="Cambria Math" charset="0"/>
                                                    </a:rPr>
                                                    <m:t>𝑘</m:t>
                                                  </m:r>
                                                </m:sub>
                                              </m:sSub>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e>
                                          </m:d>
                                          <m:sSup>
                                            <m:sSupPr>
                                              <m:ctrlPr>
                                                <a:rPr kumimoji="1" lang="en-US" altLang="zh-TW" b="0" i="1" smtClean="0">
                                                  <a:latin typeface="Cambria Math" charset="0"/>
                                                  <a:ea typeface="Cambria Math" charset="0"/>
                                                  <a:cs typeface="Cambria Math" charset="0"/>
                                                </a:rPr>
                                              </m:ctrlPr>
                                            </m:sSupPr>
                                            <m:e>
                                              <m:r>
                                                <a:rPr kumimoji="1" lang="en-US" altLang="zh-TW" b="0" i="1" smtClean="0">
                                                  <a:latin typeface="Cambria Math" charset="0"/>
                                                  <a:ea typeface="Cambria Math" charset="0"/>
                                                  <a:cs typeface="Cambria Math" charset="0"/>
                                                </a:rPr>
                                                <m:t>𝑒</m:t>
                                              </m:r>
                                            </m:e>
                                            <m:sup>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𝑗</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Cambria Math" charset="0"/>
                                                  <a:cs typeface="Cambria Math" charset="0"/>
                                                </a:rPr>
                                                <m:t>𝑡</m:t>
                                              </m:r>
                                            </m:sup>
                                          </m:sSup>
                                        </m:e>
                                      </m:d>
                                    </m:e>
                                    <m:sub>
                                      <m:r>
                                        <a:rPr kumimoji="1" lang="en-US" altLang="zh-TW" b="0" i="1" smtClean="0">
                                          <a:latin typeface="Cambria Math" charset="0"/>
                                          <a:ea typeface="Times New Roman" charset="0"/>
                                          <a:cs typeface="Times New Roman" charset="0"/>
                                        </a:rPr>
                                        <m:t>2</m:t>
                                      </m:r>
                                    </m:sub>
                                    <m:sup>
                                      <m:r>
                                        <a:rPr kumimoji="1" lang="en-US" altLang="zh-TW" b="0" i="1" smtClean="0">
                                          <a:latin typeface="Cambria Math" charset="0"/>
                                          <a:ea typeface="Times New Roman" charset="0"/>
                                          <a:cs typeface="Times New Roman" charset="0"/>
                                        </a:rPr>
                                        <m:t>2</m:t>
                                      </m:r>
                                    </m:sup>
                                  </m:sSubSup>
                                </m:e>
                              </m:nary>
                            </m:e>
                          </m:d>
                          <m:r>
                            <a:rPr kumimoji="1" lang="en-US" altLang="zh-TW" b="0" i="1" smtClean="0">
                              <a:latin typeface="Cambria Math" charset="0"/>
                              <a:ea typeface="Times New Roman" charset="0"/>
                              <a:cs typeface="Times New Roman" charset="0"/>
                            </a:rPr>
                            <m:t>  </m:t>
                          </m:r>
                          <m:r>
                            <a:rPr kumimoji="1" lang="en-US" altLang="zh-TW" b="0" i="1" smtClean="0">
                              <a:latin typeface="Cambria Math" charset="0"/>
                              <a:ea typeface="Times New Roman" charset="0"/>
                              <a:cs typeface="Times New Roman" charset="0"/>
                            </a:rPr>
                            <m:t>𝑠</m:t>
                          </m:r>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𝑡</m:t>
                          </m:r>
                          <m:r>
                            <a:rPr kumimoji="1" lang="en-US" altLang="zh-TW" b="0" i="1" smtClean="0">
                              <a:latin typeface="Cambria Math" charset="0"/>
                              <a:ea typeface="Times New Roman" charset="0"/>
                              <a:cs typeface="Times New Roman" charset="0"/>
                            </a:rPr>
                            <m:t>. </m:t>
                          </m:r>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𝑓</m:t>
                              </m:r>
                            </m:e>
                          </m:nary>
                        </m:e>
                      </m:func>
                    </m:oMath>
                  </m:oMathPara>
                </a14:m>
                <a:endParaRPr kumimoji="1" lang="en-US" altLang="zh-TW" dirty="0" smtClean="0">
                  <a:latin typeface="Times New Roman" charset="0"/>
                  <a:ea typeface="Times New Roman" charset="0"/>
                  <a:cs typeface="Times New Roman" charset="0"/>
                </a:endParaRPr>
              </a:p>
              <a:p>
                <a:pPr marL="0" indent="0">
                  <a:lnSpc>
                    <a:spcPct val="100000"/>
                  </a:lnSpc>
                  <a:buNone/>
                </a:pPr>
                <a:r>
                  <a:rPr kumimoji="1" lang="en-US" altLang="zh-TW" dirty="0" smtClean="0">
                    <a:latin typeface="Times New Roman" charset="0"/>
                    <a:ea typeface="Times New Roman" charset="0"/>
                    <a:cs typeface="Times New Roman" charset="0"/>
                  </a:rPr>
                  <a:t> </a:t>
                </a:r>
              </a:p>
              <a:p>
                <a:pPr marL="514350" indent="-514350">
                  <a:lnSpc>
                    <a:spcPct val="100000"/>
                  </a:lnSpc>
                  <a:buFont typeface="+mj-lt"/>
                  <a:buAutoNum type="alphaUcPeriod" startAt="3"/>
                </a:pPr>
                <a:r>
                  <a:rPr kumimoji="1" lang="en-US" altLang="zh-TW" dirty="0" smtClean="0">
                    <a:latin typeface="Times New Roman" charset="0"/>
                    <a:ea typeface="Times New Roman" charset="0"/>
                    <a:cs typeface="Times New Roman" charset="0"/>
                  </a:rPr>
                  <a:t>Frequency mixing and heterodyne demodulation</a:t>
                </a:r>
                <a:br>
                  <a:rPr kumimoji="1" lang="en-US" altLang="zh-TW" dirty="0" smtClean="0">
                    <a:latin typeface="Times New Roman" charset="0"/>
                    <a:ea typeface="Times New Roman" charset="0"/>
                    <a:cs typeface="Times New Roman" charset="0"/>
                  </a:rPr>
                </a:br>
                <a:r>
                  <a:rPr kumimoji="1" lang="en-US" altLang="zh-TW" dirty="0" smtClean="0">
                    <a:latin typeface="Times New Roman" charset="0"/>
                    <a:ea typeface="Times New Roman" charset="0"/>
                    <a:cs typeface="Times New Roman" charset="0"/>
                  </a:rPr>
                  <a:t/>
                </a:r>
                <a:br>
                  <a:rPr kumimoji="1" lang="en-US" altLang="zh-TW" dirty="0" smtClean="0">
                    <a:latin typeface="Times New Roman" charset="0"/>
                    <a:ea typeface="Times New Roman" charset="0"/>
                    <a:cs typeface="Times New Roman" charset="0"/>
                  </a:rPr>
                </a:br>
                <a:r>
                  <a:rPr kumimoji="1" lang="en-US" altLang="zh-TW" i="1" dirty="0" smtClean="0">
                    <a:latin typeface="Cambria Math" charset="0"/>
                    <a:ea typeface="Times New Roman" charset="0"/>
                    <a:cs typeface="Times New Roman" charset="0"/>
                  </a:rPr>
                  <a:t/>
                </a:r>
                <a:br>
                  <a:rPr kumimoji="1" lang="en-US" altLang="zh-TW" i="1" dirty="0" smtClean="0">
                    <a:latin typeface="Cambria Math" charset="0"/>
                    <a:ea typeface="Times New Roman" charset="0"/>
                    <a:cs typeface="Times New Roman" charset="0"/>
                  </a:rPr>
                </a:br>
                <a14:m>
                  <m:oMath xmlns:m="http://schemas.openxmlformats.org/officeDocument/2006/math">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𝑓</m:t>
                        </m:r>
                      </m:e>
                      <m:sub>
                        <m:r>
                          <a:rPr kumimoji="1" lang="en-US" altLang="zh-TW" b="0" i="1" smtClean="0">
                            <a:latin typeface="Cambria Math" charset="0"/>
                            <a:ea typeface="Cambria Math" charset="0"/>
                            <a:cs typeface="Cambria Math" charset="0"/>
                          </a:rPr>
                          <m:t>𝐴</m:t>
                        </m:r>
                      </m:sub>
                    </m:sSub>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sSup>
                      <m:sSupPr>
                        <m:ctrlPr>
                          <a:rPr kumimoji="1" lang="en-US" altLang="zh-TW" b="0" i="1" smtClean="0">
                            <a:latin typeface="Cambria Math" charset="0"/>
                            <a:ea typeface="Cambria Math" charset="0"/>
                            <a:cs typeface="Cambria Math" charset="0"/>
                          </a:rPr>
                        </m:ctrlPr>
                      </m:sSupPr>
                      <m:e>
                        <m:r>
                          <a:rPr kumimoji="1" lang="en-US" altLang="zh-TW" b="0" i="1" smtClean="0">
                            <a:latin typeface="Cambria Math" charset="0"/>
                            <a:ea typeface="Cambria Math" charset="0"/>
                            <a:cs typeface="Cambria Math" charset="0"/>
                          </a:rPr>
                          <m:t>𝑒</m:t>
                        </m:r>
                      </m:e>
                      <m:sup>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𝑗</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0</m:t>
                            </m:r>
                          </m:sub>
                        </m:sSub>
                        <m:r>
                          <a:rPr kumimoji="1" lang="en-US" altLang="zh-TW" b="0" i="1" smtClean="0">
                            <a:latin typeface="Cambria Math" charset="0"/>
                            <a:ea typeface="Cambria Math" charset="0"/>
                            <a:cs typeface="Cambria Math" charset="0"/>
                          </a:rPr>
                          <m:t>𝑡</m:t>
                        </m:r>
                      </m:sup>
                    </m:sSup>
                    <m:r>
                      <a:rPr kumimoji="1" lang="en-US" altLang="zh-TW" b="0" i="1" smtClean="0">
                        <a:latin typeface="Cambria Math" charset="0"/>
                        <a:ea typeface="Cambria Math" charset="0"/>
                        <a:cs typeface="Cambria Math" charset="0"/>
                      </a:rPr>
                      <m:t>↔</m:t>
                    </m:r>
                    <m:acc>
                      <m:accPr>
                        <m:chr m:val="̂"/>
                        <m:ctrlPr>
                          <a:rPr kumimoji="1" lang="en-US" altLang="zh-TW" b="0" i="1" smtClean="0">
                            <a:latin typeface="Cambria Math" charset="0"/>
                            <a:ea typeface="Cambria Math" charset="0"/>
                            <a:cs typeface="Cambria Math" charset="0"/>
                          </a:rPr>
                        </m:ctrlPr>
                      </m:acc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𝑓</m:t>
                            </m:r>
                          </m:e>
                          <m:sub>
                            <m:r>
                              <a:rPr kumimoji="1" lang="en-US" altLang="zh-TW" b="0" i="1" smtClean="0">
                                <a:latin typeface="Cambria Math" charset="0"/>
                                <a:ea typeface="Cambria Math" charset="0"/>
                                <a:cs typeface="Cambria Math" charset="0"/>
                              </a:rPr>
                              <m:t>𝐴</m:t>
                            </m:r>
                          </m:sub>
                        </m:sSub>
                      </m:e>
                    </m:acc>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𝜔</m:t>
                        </m:r>
                      </m:e>
                    </m:d>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𝛿</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𝜔</m:t>
                        </m:r>
                        <m:r>
                          <a:rPr kumimoji="1" lang="en-US" altLang="zh-TW" b="0" i="1" smtClean="0">
                            <a:latin typeface="Cambria Math" charset="0"/>
                            <a:ea typeface="Cambria Math" charset="0"/>
                            <a:cs typeface="Cambria Math"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0</m:t>
                            </m:r>
                          </m:sub>
                        </m:sSub>
                      </m:e>
                    </m:d>
                    <m:r>
                      <a:rPr kumimoji="1" lang="en-US" altLang="zh-TW" b="0" i="1" smtClean="0">
                        <a:latin typeface="Cambria Math" charset="0"/>
                        <a:ea typeface="Cambria Math" charset="0"/>
                        <a:cs typeface="Cambria Math" charset="0"/>
                      </a:rPr>
                      <m:t>=</m:t>
                    </m:r>
                    <m:acc>
                      <m:accPr>
                        <m:chr m:val="̂"/>
                        <m:ctrlPr>
                          <a:rPr kumimoji="1" lang="en-US" altLang="zh-TW" b="0" i="1" smtClean="0">
                            <a:latin typeface="Cambria Math" charset="0"/>
                            <a:ea typeface="Cambria Math" charset="0"/>
                            <a:cs typeface="Cambria Math" charset="0"/>
                          </a:rPr>
                        </m:ctrlPr>
                      </m:acc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𝑓</m:t>
                            </m:r>
                          </m:e>
                          <m:sub>
                            <m:r>
                              <a:rPr kumimoji="1" lang="en-US" altLang="zh-TW" b="0" i="1" smtClean="0">
                                <a:latin typeface="Cambria Math" charset="0"/>
                                <a:ea typeface="Cambria Math" charset="0"/>
                                <a:cs typeface="Cambria Math" charset="0"/>
                              </a:rPr>
                              <m:t>𝐴</m:t>
                            </m:r>
                          </m:sub>
                        </m:sSub>
                      </m:e>
                    </m:acc>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𝜔</m:t>
                    </m:r>
                    <m:r>
                      <a:rPr kumimoji="1" lang="en-US" altLang="zh-TW" b="0" i="1" smtClean="0">
                        <a:latin typeface="Cambria Math" charset="0"/>
                        <a:ea typeface="Cambria Math" charset="0"/>
                        <a:cs typeface="Cambria Math"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0</m:t>
                        </m:r>
                      </m:sub>
                    </m:sSub>
                    <m:r>
                      <a:rPr kumimoji="1" lang="en-US" altLang="zh-TW" b="0" i="1" smtClean="0">
                        <a:latin typeface="Cambria Math" charset="0"/>
                        <a:ea typeface="Cambria Math" charset="0"/>
                        <a:cs typeface="Cambria Math" charset="0"/>
                      </a:rPr>
                      <m:t>)</m:t>
                    </m:r>
                    <m:r>
                      <a:rPr kumimoji="1" lang="is-IS" altLang="zh-TW" b="0" i="1" smtClean="0">
                        <a:latin typeface="Cambria Math" charset="0"/>
                        <a:ea typeface="Cambria Math" charset="0"/>
                        <a:cs typeface="Cambria Math" charset="0"/>
                      </a:rPr>
                      <m:t> </m:t>
                    </m:r>
                  </m:oMath>
                </a14:m>
                <a:r>
                  <a:rPr kumimoji="1" lang="en-US" altLang="zh-TW" b="0" i="1" dirty="0" smtClean="0">
                    <a:latin typeface="Cambria Math" charset="0"/>
                    <a:ea typeface="Cambria Math" charset="0"/>
                    <a:cs typeface="Cambria Math" charset="0"/>
                  </a:rPr>
                  <a:t/>
                </a:r>
                <a:br>
                  <a:rPr kumimoji="1" lang="en-US" altLang="zh-TW" b="0" i="1" dirty="0" smtClean="0">
                    <a:latin typeface="Cambria Math" charset="0"/>
                    <a:ea typeface="Cambria Math" charset="0"/>
                    <a:cs typeface="Cambria Math" charset="0"/>
                  </a:rPr>
                </a:br>
                <a:endParaRPr kumimoji="1" lang="en-US" altLang="zh-TW" dirty="0" smtClean="0">
                  <a:latin typeface="Times New Roman" charset="0"/>
                  <a:ea typeface="Times New Roman" charset="0"/>
                  <a:cs typeface="Times New Roman"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21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0177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Related Work</a:t>
            </a: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199" y="1825625"/>
                <a:ext cx="11077575" cy="4351338"/>
              </a:xfrm>
            </p:spPr>
            <p:txBody>
              <a:bodyPr>
                <a:normAutofit fontScale="85000" lnSpcReduction="10000"/>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kumimoji="1" lang="mr-IN" altLang="zh-TW" i="1" smtClean="0">
                              <a:latin typeface="Cambria Math" charset="0"/>
                              <a:ea typeface="Times New Roman" charset="0"/>
                              <a:cs typeface="Times New Roman" charset="0"/>
                            </a:rPr>
                          </m:ctrlPr>
                        </m:funcPr>
                        <m:fName>
                          <m:limLow>
                            <m:limLowPr>
                              <m:ctrlPr>
                                <a:rPr kumimoji="1" lang="mr-IN" altLang="zh-TW" i="1" smtClean="0">
                                  <a:latin typeface="Cambria Math" charset="0"/>
                                  <a:ea typeface="Times New Roman" charset="0"/>
                                  <a:cs typeface="Times New Roman" charset="0"/>
                                </a:rPr>
                              </m:ctrlPr>
                            </m:limLowPr>
                            <m:e>
                              <m:r>
                                <m:rPr>
                                  <m:sty m:val="p"/>
                                </m:rPr>
                                <a:rPr kumimoji="1" lang="mr-IN" altLang="zh-TW" i="0" smtClean="0">
                                  <a:latin typeface="Cambria Math" charset="0"/>
                                  <a:ea typeface="Times New Roman" charset="0"/>
                                  <a:cs typeface="Times New Roman" charset="0"/>
                                </a:rPr>
                                <m:t>min</m:t>
                              </m:r>
                            </m:e>
                            <m:lim>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e>
                              </m:d>
                              <m:r>
                                <a:rPr kumimoji="1" lang="en-US" altLang="zh-TW" b="0" i="1" smtClean="0">
                                  <a:latin typeface="Cambria Math" charset="0"/>
                                  <a:ea typeface="Times New Roman" charset="0"/>
                                  <a:cs typeface="Times New Roman"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Times New Roman" charset="0"/>
                                  <a:cs typeface="Times New Roman" charset="0"/>
                                </a:rPr>
                                <m:t>}</m:t>
                              </m:r>
                            </m:lim>
                          </m:limLow>
                        </m:fName>
                        <m:e>
                          <m:d>
                            <m:dPr>
                              <m:begChr m:val="{"/>
                              <m:endChr m:val="}"/>
                              <m:ctrlPr>
                                <a:rPr kumimoji="1" lang="en-US" altLang="zh-TW" b="0" i="1" smtClean="0">
                                  <a:latin typeface="Cambria Math" charset="0"/>
                                  <a:ea typeface="Times New Roman" charset="0"/>
                                  <a:cs typeface="Times New Roman" charset="0"/>
                                </a:rPr>
                              </m:ctrlPr>
                            </m:dPr>
                            <m:e>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Sup>
                                    <m:sSubSupPr>
                                      <m:ctrlPr>
                                        <a:rPr kumimoji="1" lang="en-US" altLang="zh-TW" b="0" i="1" smtClean="0">
                                          <a:latin typeface="Cambria Math" charset="0"/>
                                          <a:ea typeface="Times New Roman" charset="0"/>
                                          <a:cs typeface="Times New Roman" charset="0"/>
                                        </a:rPr>
                                      </m:ctrlPr>
                                    </m:sSubSupPr>
                                    <m:e>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m:t>
                                              </m:r>
                                            </m:e>
                                            <m:sub>
                                              <m:r>
                                                <a:rPr kumimoji="1" lang="en-US" altLang="zh-TW" b="0" i="1" smtClean="0">
                                                  <a:latin typeface="Cambria Math" charset="0"/>
                                                  <a:ea typeface="Cambria Math" charset="0"/>
                                                  <a:cs typeface="Cambria Math" charset="0"/>
                                                </a:rPr>
                                                <m:t>𝑡</m:t>
                                              </m:r>
                                            </m:sub>
                                          </m:sSub>
                                          <m:d>
                                            <m:dPr>
                                              <m:begChr m:val="["/>
                                              <m:endChr m:val="]"/>
                                              <m:ctrlPr>
                                                <a:rPr kumimoji="1" lang="en-US" altLang="zh-TW" b="0" i="1" smtClean="0">
                                                  <a:latin typeface="Cambria Math" charset="0"/>
                                                  <a:ea typeface="Cambria Math" charset="0"/>
                                                  <a:cs typeface="Cambria Math" charset="0"/>
                                                </a:rPr>
                                              </m:ctrlPr>
                                            </m:dPr>
                                            <m:e>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𝛿</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f>
                                                    <m:fPr>
                                                      <m:ctrlPr>
                                                        <a:rPr kumimoji="1" lang="en-US" altLang="zh-TW" b="0" i="1" smtClean="0">
                                                          <a:latin typeface="Cambria Math" charset="0"/>
                                                          <a:ea typeface="Cambria Math" charset="0"/>
                                                          <a:cs typeface="Cambria Math" charset="0"/>
                                                        </a:rPr>
                                                      </m:ctrlPr>
                                                    </m:fPr>
                                                    <m:num>
                                                      <m:r>
                                                        <a:rPr kumimoji="1" lang="en-US" altLang="zh-TW" b="0" i="1" smtClean="0">
                                                          <a:latin typeface="Cambria Math" charset="0"/>
                                                          <a:ea typeface="Cambria Math" charset="0"/>
                                                          <a:cs typeface="Cambria Math" charset="0"/>
                                                        </a:rPr>
                                                        <m:t>𝑗</m:t>
                                                      </m:r>
                                                    </m:num>
                                                    <m:den>
                                                      <m:r>
                                                        <a:rPr kumimoji="1" lang="en-US" altLang="zh-TW" b="0" i="1" smtClean="0">
                                                          <a:latin typeface="Cambria Math" charset="0"/>
                                                          <a:ea typeface="Cambria Math" charset="0"/>
                                                          <a:cs typeface="Cambria Math" charset="0"/>
                                                        </a:rPr>
                                                        <m:t>𝜋</m:t>
                                                      </m:r>
                                                      <m:r>
                                                        <a:rPr kumimoji="1" lang="en-US" altLang="zh-TW" b="0" i="1" smtClean="0">
                                                          <a:latin typeface="Cambria Math" charset="0"/>
                                                          <a:ea typeface="Cambria Math" charset="0"/>
                                                          <a:cs typeface="Cambria Math" charset="0"/>
                                                        </a:rPr>
                                                        <m:t>𝑡</m:t>
                                                      </m:r>
                                                    </m:den>
                                                  </m:f>
                                                </m:e>
                                              </m:d>
                                              <m:r>
                                                <a:rPr kumimoji="1" lang="en-US" altLang="zh-TW" b="0" i="1" smtClean="0">
                                                  <a:latin typeface="Cambria Math" charset="0"/>
                                                  <a:ea typeface="Cambria Math" charset="0"/>
                                                  <a:cs typeface="Cambria Math"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𝑢</m:t>
                                                  </m:r>
                                                </m:e>
                                                <m:sub>
                                                  <m:r>
                                                    <a:rPr kumimoji="1" lang="en-US" altLang="zh-TW" b="0" i="1" smtClean="0">
                                                      <a:latin typeface="Cambria Math" charset="0"/>
                                                      <a:ea typeface="Cambria Math" charset="0"/>
                                                      <a:cs typeface="Cambria Math" charset="0"/>
                                                    </a:rPr>
                                                    <m:t>𝑘</m:t>
                                                  </m:r>
                                                </m:sub>
                                              </m:sSub>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e>
                                          </m:d>
                                          <m:sSup>
                                            <m:sSupPr>
                                              <m:ctrlPr>
                                                <a:rPr kumimoji="1" lang="en-US" altLang="zh-TW" b="0" i="1" smtClean="0">
                                                  <a:latin typeface="Cambria Math" charset="0"/>
                                                  <a:ea typeface="Cambria Math" charset="0"/>
                                                  <a:cs typeface="Cambria Math" charset="0"/>
                                                </a:rPr>
                                              </m:ctrlPr>
                                            </m:sSupPr>
                                            <m:e>
                                              <m:r>
                                                <a:rPr kumimoji="1" lang="en-US" altLang="zh-TW" b="0" i="1" smtClean="0">
                                                  <a:latin typeface="Cambria Math" charset="0"/>
                                                  <a:ea typeface="Cambria Math" charset="0"/>
                                                  <a:cs typeface="Cambria Math" charset="0"/>
                                                </a:rPr>
                                                <m:t>𝑒</m:t>
                                              </m:r>
                                            </m:e>
                                            <m:sup>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𝑗</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Cambria Math" charset="0"/>
                                                  <a:cs typeface="Cambria Math" charset="0"/>
                                                </a:rPr>
                                                <m:t>𝑡</m:t>
                                              </m:r>
                                            </m:sup>
                                          </m:sSup>
                                        </m:e>
                                      </m:d>
                                    </m:e>
                                    <m:sub>
                                      <m:r>
                                        <a:rPr kumimoji="1" lang="en-US" altLang="zh-TW" b="0" i="1" smtClean="0">
                                          <a:latin typeface="Cambria Math" charset="0"/>
                                          <a:ea typeface="Times New Roman" charset="0"/>
                                          <a:cs typeface="Times New Roman" charset="0"/>
                                        </a:rPr>
                                        <m:t>2</m:t>
                                      </m:r>
                                    </m:sub>
                                    <m:sup>
                                      <m:r>
                                        <a:rPr kumimoji="1" lang="en-US" altLang="zh-TW" b="0" i="1" smtClean="0">
                                          <a:latin typeface="Cambria Math" charset="0"/>
                                          <a:ea typeface="Times New Roman" charset="0"/>
                                          <a:cs typeface="Times New Roman" charset="0"/>
                                        </a:rPr>
                                        <m:t>2</m:t>
                                      </m:r>
                                    </m:sup>
                                  </m:sSubSup>
                                </m:e>
                              </m:nary>
                            </m:e>
                          </m:d>
                          <m:r>
                            <a:rPr kumimoji="1" lang="en-US" altLang="zh-TW" b="0" i="1" smtClean="0">
                              <a:latin typeface="Cambria Math" charset="0"/>
                              <a:ea typeface="Times New Roman" charset="0"/>
                              <a:cs typeface="Times New Roman" charset="0"/>
                            </a:rPr>
                            <m:t>  </m:t>
                          </m:r>
                          <m:r>
                            <a:rPr kumimoji="1" lang="en-US" altLang="zh-TW" b="0" i="1" smtClean="0">
                              <a:latin typeface="Cambria Math" charset="0"/>
                              <a:ea typeface="Times New Roman" charset="0"/>
                              <a:cs typeface="Times New Roman" charset="0"/>
                            </a:rPr>
                            <m:t>𝑠</m:t>
                          </m:r>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𝑡</m:t>
                          </m:r>
                          <m:r>
                            <a:rPr kumimoji="1" lang="en-US" altLang="zh-TW" b="0" i="1" smtClean="0">
                              <a:latin typeface="Cambria Math" charset="0"/>
                              <a:ea typeface="Times New Roman" charset="0"/>
                              <a:cs typeface="Times New Roman" charset="0"/>
                            </a:rPr>
                            <m:t>. </m:t>
                          </m:r>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𝑓</m:t>
                              </m:r>
                            </m:e>
                          </m:nary>
                        </m:e>
                      </m:func>
                    </m:oMath>
                  </m:oMathPara>
                </a14:m>
                <a:endParaRPr kumimoji="1" lang="en-US" altLang="zh-TW" dirty="0" smtClean="0">
                  <a:latin typeface="Times New Roman" charset="0"/>
                  <a:ea typeface="Times New Roman" charset="0"/>
                  <a:cs typeface="Times New Roman" charset="0"/>
                </a:endParaRPr>
              </a:p>
              <a:p>
                <a:pPr marL="0" indent="0">
                  <a:lnSpc>
                    <a:spcPct val="100000"/>
                  </a:lnSpc>
                  <a:buNone/>
                </a:pPr>
                <a:r>
                  <a:rPr kumimoji="1" lang="en-US" altLang="zh-TW" dirty="0" smtClean="0">
                    <a:latin typeface="Times New Roman" charset="0"/>
                    <a:ea typeface="Times New Roman" charset="0"/>
                    <a:cs typeface="Times New Roman" charset="0"/>
                  </a:rPr>
                  <a:t/>
                </a:r>
                <a:br>
                  <a:rPr kumimoji="1" lang="en-US" altLang="zh-TW" dirty="0" smtClean="0">
                    <a:latin typeface="Times New Roman" charset="0"/>
                    <a:ea typeface="Times New Roman" charset="0"/>
                    <a:cs typeface="Times New Roman" charset="0"/>
                  </a:rPr>
                </a:br>
                <a:r>
                  <a:rPr kumimoji="1" lang="en-US" altLang="zh-TW" dirty="0" smtClean="0">
                    <a:latin typeface="Times New Roman" charset="0"/>
                    <a:ea typeface="Times New Roman" charset="0"/>
                    <a:cs typeface="Times New Roman" charset="0"/>
                  </a:rPr>
                  <a:t>⇒ quadratic penalty term</a:t>
                </a:r>
                <a14:m>
                  <m:oMath xmlns:m="http://schemas.openxmlformats.org/officeDocument/2006/math">
                    <m:r>
                      <a:rPr kumimoji="1" lang="en-US" altLang="zh-TW" b="0" i="0" smtClean="0">
                        <a:latin typeface="Cambria Math" charset="0"/>
                        <a:ea typeface="Cambria Math" charset="0"/>
                        <a:cs typeface="Cambria Math" charset="0"/>
                      </a:rPr>
                      <m:t> </m:t>
                    </m:r>
                    <m:r>
                      <a:rPr kumimoji="1" lang="en-US" altLang="zh-TW" i="1" smtClean="0">
                        <a:latin typeface="Cambria Math" charset="0"/>
                        <a:ea typeface="Cambria Math" charset="0"/>
                        <a:cs typeface="Cambria Math" charset="0"/>
                      </a:rPr>
                      <m:t>𝛼</m:t>
                    </m:r>
                  </m:oMath>
                </a14:m>
                <a:r>
                  <a:rPr kumimoji="1" lang="en-US" altLang="zh-TW" b="0" i="1" dirty="0" smtClean="0">
                    <a:latin typeface="Cambria Math" charset="0"/>
                    <a:ea typeface="Cambria Math" charset="0"/>
                    <a:cs typeface="Cambria Math" charset="0"/>
                  </a:rPr>
                  <a:t> </a:t>
                </a:r>
                <a:r>
                  <a:rPr kumimoji="1" lang="en-US" altLang="zh-TW" b="0" dirty="0" smtClean="0">
                    <a:latin typeface="Times New Roman" charset="0"/>
                    <a:ea typeface="Times New Roman" charset="0"/>
                    <a:cs typeface="Times New Roman" charset="0"/>
                  </a:rPr>
                  <a:t>and </a:t>
                </a:r>
                <a:r>
                  <a:rPr kumimoji="1" lang="en-US" altLang="zh-TW" b="0" dirty="0" err="1" smtClean="0">
                    <a:latin typeface="Times New Roman" charset="0"/>
                    <a:ea typeface="Times New Roman" charset="0"/>
                    <a:cs typeface="Times New Roman" charset="0"/>
                  </a:rPr>
                  <a:t>Lagrangian</a:t>
                </a:r>
                <a:r>
                  <a:rPr kumimoji="1" lang="en-US" altLang="zh-TW" b="0" dirty="0" smtClean="0">
                    <a:latin typeface="Times New Roman" charset="0"/>
                    <a:ea typeface="Times New Roman" charset="0"/>
                    <a:cs typeface="Times New Roman" charset="0"/>
                  </a:rPr>
                  <a:t> multiplier </a:t>
                </a:r>
                <a14:m>
                  <m:oMath xmlns:m="http://schemas.openxmlformats.org/officeDocument/2006/math">
                    <m:r>
                      <a:rPr kumimoji="1" lang="en-US" altLang="zh-TW" b="0" i="1" smtClean="0">
                        <a:latin typeface="Cambria Math" charset="0"/>
                        <a:ea typeface="Times New Roman" charset="0"/>
                        <a:cs typeface="Times New Roman" charset="0"/>
                      </a:rPr>
                      <m:t>𝜆</m:t>
                    </m:r>
                  </m:oMath>
                </a14:m>
                <a:r>
                  <a:rPr kumimoji="1" lang="en-US" altLang="zh-TW" b="0" i="1" dirty="0" smtClean="0">
                    <a:latin typeface="Cambria Math" charset="0"/>
                    <a:ea typeface="Cambria Math" charset="0"/>
                    <a:cs typeface="Cambria Math" charset="0"/>
                  </a:rPr>
                  <a:t/>
                </a:r>
                <a:br>
                  <a:rPr kumimoji="1" lang="en-US" altLang="zh-TW" b="0" i="1" dirty="0" smtClean="0">
                    <a:latin typeface="Cambria Math" charset="0"/>
                    <a:ea typeface="Cambria Math" charset="0"/>
                    <a:cs typeface="Cambria Math" charset="0"/>
                  </a:rPr>
                </a:br>
                <a14:m>
                  <m:oMathPara xmlns:m="http://schemas.openxmlformats.org/officeDocument/2006/math">
                    <m:oMathParaPr>
                      <m:jc m:val="centerGroup"/>
                    </m:oMathParaPr>
                    <m:oMath xmlns:m="http://schemas.openxmlformats.org/officeDocument/2006/math">
                      <m:r>
                        <a:rPr kumimoji="1" lang="en-US" altLang="zh-TW" b="0" i="1" smtClean="0">
                          <a:latin typeface="Cambria Math" charset="0"/>
                          <a:ea typeface="Cambria Math" charset="0"/>
                          <a:cs typeface="Cambria Math" charset="0"/>
                        </a:rPr>
                        <m:t> </m:t>
                      </m:r>
                    </m:oMath>
                  </m:oMathPara>
                </a14:m>
                <a:endParaRPr kumimoji="1" lang="en-US" altLang="zh-TW" b="0" i="1" dirty="0" smtClean="0">
                  <a:latin typeface="Cambria Math" charset="0"/>
                  <a:ea typeface="Cambria Math" charset="0"/>
                  <a:cs typeface="Cambria Math"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kumimoji="1" lang="en-US" altLang="zh-TW" b="0" i="1" smtClean="0">
                          <a:latin typeface="Cambria Math" charset="0"/>
                          <a:ea typeface="Cambria Math" charset="0"/>
                          <a:cs typeface="Cambria Math" charset="0"/>
                        </a:rPr>
                        <m:t>𝐿</m:t>
                      </m:r>
                      <m:d>
                        <m:dPr>
                          <m:ctrlPr>
                            <a:rPr kumimoji="1" lang="en-US" altLang="zh-TW" b="0" i="1" smtClean="0">
                              <a:latin typeface="Cambria Math" charset="0"/>
                              <a:ea typeface="Cambria Math" charset="0"/>
                              <a:cs typeface="Cambria Math" charset="0"/>
                            </a:rPr>
                          </m:ctrlPr>
                        </m:dPr>
                        <m:e>
                          <m:d>
                            <m:dPr>
                              <m:begChr m:val="{"/>
                              <m:endChr m:val="}"/>
                              <m:ctrlPr>
                                <a:rPr kumimoji="1" lang="en-US" altLang="zh-TW" b="0" i="1" smtClean="0">
                                  <a:latin typeface="Cambria Math" charset="0"/>
                                  <a:ea typeface="Cambria Math" charset="0"/>
                                  <a:cs typeface="Cambria Math" charset="0"/>
                                </a:rPr>
                              </m:ctrlPr>
                            </m:d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𝑢</m:t>
                                  </m:r>
                                </m:e>
                                <m:sub>
                                  <m:r>
                                    <a:rPr kumimoji="1" lang="en-US" altLang="zh-TW" b="0" i="1" smtClean="0">
                                      <a:latin typeface="Cambria Math" charset="0"/>
                                      <a:ea typeface="Cambria Math" charset="0"/>
                                      <a:cs typeface="Cambria Math" charset="0"/>
                                    </a:rPr>
                                    <m:t>𝑘</m:t>
                                  </m:r>
                                </m:sub>
                              </m:sSub>
                            </m:e>
                          </m:d>
                          <m:r>
                            <a:rPr kumimoji="1" lang="en-US" altLang="zh-TW" b="0" i="1" smtClean="0">
                              <a:latin typeface="Cambria Math" charset="0"/>
                              <a:ea typeface="Cambria Math" charset="0"/>
                              <a:cs typeface="Cambria Math" charset="0"/>
                            </a:rPr>
                            <m:t>,</m:t>
                          </m:r>
                          <m:d>
                            <m:dPr>
                              <m:begChr m:val="{"/>
                              <m:endChr m:val="}"/>
                              <m:ctrlPr>
                                <a:rPr kumimoji="1" lang="en-US" altLang="zh-TW" b="0" i="1" smtClean="0">
                                  <a:latin typeface="Cambria Math" charset="0"/>
                                  <a:ea typeface="Cambria Math" charset="0"/>
                                  <a:cs typeface="Cambria Math" charset="0"/>
                                </a:rPr>
                              </m:ctrlPr>
                            </m:d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e>
                          </m:d>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𝜆</m:t>
                          </m:r>
                        </m:e>
                      </m:d>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𝛼</m:t>
                      </m:r>
                      <m:nary>
                        <m:naryPr>
                          <m:chr m:val="∑"/>
                          <m:supHide m:val="on"/>
                          <m:ctrlPr>
                            <a:rPr kumimoji="1" lang="en-US" altLang="zh-TW" b="0" i="1" smtClean="0">
                              <a:latin typeface="Cambria Math" charset="0"/>
                              <a:ea typeface="Cambria Math" charset="0"/>
                              <a:cs typeface="Cambria Math" charset="0"/>
                            </a:rPr>
                          </m:ctrlPr>
                        </m:naryPr>
                        <m:sub>
                          <m:r>
                            <m:rPr>
                              <m:brk m:alnAt="7"/>
                            </m:rPr>
                            <a:rPr kumimoji="1" lang="en-US" altLang="zh-TW" b="0" i="1" smtClean="0">
                              <a:latin typeface="Cambria Math" charset="0"/>
                              <a:ea typeface="Cambria Math" charset="0"/>
                              <a:cs typeface="Cambria Math" charset="0"/>
                            </a:rPr>
                            <m:t>𝑘</m:t>
                          </m:r>
                        </m:sub>
                        <m:sup/>
                        <m:e>
                          <m:sSubSup>
                            <m:sSubSupPr>
                              <m:ctrlPr>
                                <a:rPr kumimoji="1" lang="en-US" altLang="zh-TW" b="0" i="1" smtClean="0">
                                  <a:latin typeface="Cambria Math" charset="0"/>
                                  <a:ea typeface="Cambria Math" charset="0"/>
                                  <a:cs typeface="Cambria Math" charset="0"/>
                                </a:rPr>
                              </m:ctrlPr>
                            </m:sSubSupPr>
                            <m:e>
                              <m:d>
                                <m:dPr>
                                  <m:begChr m:val="‖"/>
                                  <m:endChr m:val="‖"/>
                                  <m:ctrlPr>
                                    <a:rPr kumimoji="1" lang="en-US" altLang="zh-TW" b="0" i="1" smtClean="0">
                                      <a:latin typeface="Cambria Math" charset="0"/>
                                      <a:ea typeface="Cambria Math" charset="0"/>
                                      <a:cs typeface="Cambria Math" charset="0"/>
                                    </a:rPr>
                                  </m:ctrlPr>
                                </m:d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m:t>
                                      </m:r>
                                    </m:e>
                                    <m:sub>
                                      <m:r>
                                        <a:rPr kumimoji="1" lang="en-US" altLang="zh-TW" b="0" i="1" smtClean="0">
                                          <a:latin typeface="Cambria Math" charset="0"/>
                                          <a:ea typeface="Cambria Math" charset="0"/>
                                          <a:cs typeface="Cambria Math" charset="0"/>
                                        </a:rPr>
                                        <m:t>𝑡</m:t>
                                      </m:r>
                                    </m:sub>
                                  </m:sSub>
                                  <m:d>
                                    <m:dPr>
                                      <m:begChr m:val="["/>
                                      <m:endChr m:val="]"/>
                                      <m:ctrlPr>
                                        <a:rPr kumimoji="1" lang="en-US" altLang="zh-TW" b="0" i="1" smtClean="0">
                                          <a:latin typeface="Cambria Math" charset="0"/>
                                          <a:ea typeface="Cambria Math" charset="0"/>
                                          <a:cs typeface="Cambria Math" charset="0"/>
                                        </a:rPr>
                                      </m:ctrlPr>
                                    </m:dPr>
                                    <m:e>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𝛿</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f>
                                            <m:fPr>
                                              <m:ctrlPr>
                                                <a:rPr kumimoji="1" lang="en-US" altLang="zh-TW" b="0" i="1" smtClean="0">
                                                  <a:latin typeface="Cambria Math" charset="0"/>
                                                  <a:ea typeface="Cambria Math" charset="0"/>
                                                  <a:cs typeface="Cambria Math" charset="0"/>
                                                </a:rPr>
                                              </m:ctrlPr>
                                            </m:fPr>
                                            <m:num>
                                              <m:r>
                                                <a:rPr kumimoji="1" lang="en-US" altLang="zh-TW" b="0" i="1" smtClean="0">
                                                  <a:latin typeface="Cambria Math" charset="0"/>
                                                  <a:ea typeface="Cambria Math" charset="0"/>
                                                  <a:cs typeface="Cambria Math" charset="0"/>
                                                </a:rPr>
                                                <m:t>𝑗</m:t>
                                              </m:r>
                                            </m:num>
                                            <m:den>
                                              <m:r>
                                                <a:rPr kumimoji="1" lang="en-US" altLang="zh-TW" b="0" i="1" smtClean="0">
                                                  <a:latin typeface="Cambria Math" charset="0"/>
                                                  <a:ea typeface="Cambria Math" charset="0"/>
                                                  <a:cs typeface="Cambria Math" charset="0"/>
                                                </a:rPr>
                                                <m:t>𝜋</m:t>
                                              </m:r>
                                              <m:r>
                                                <a:rPr kumimoji="1" lang="en-US" altLang="zh-TW" b="0" i="1" smtClean="0">
                                                  <a:latin typeface="Cambria Math" charset="0"/>
                                                  <a:ea typeface="Cambria Math" charset="0"/>
                                                  <a:cs typeface="Cambria Math" charset="0"/>
                                                </a:rPr>
                                                <m:t>𝑡</m:t>
                                              </m:r>
                                            </m:den>
                                          </m:f>
                                        </m:e>
                                      </m:d>
                                      <m:sSup>
                                        <m:sSupPr>
                                          <m:ctrlPr>
                                            <a:rPr kumimoji="1" lang="en-US" altLang="zh-TW" b="0" i="1" smtClean="0">
                                              <a:latin typeface="Cambria Math" charset="0"/>
                                              <a:ea typeface="Cambria Math" charset="0"/>
                                              <a:cs typeface="Cambria Math" charset="0"/>
                                            </a:rPr>
                                          </m:ctrlPr>
                                        </m:sSupPr>
                                        <m:e>
                                          <m:r>
                                            <a:rPr kumimoji="1" lang="en-US" altLang="zh-TW" b="0" i="1" smtClean="0">
                                              <a:latin typeface="Cambria Math" charset="0"/>
                                              <a:ea typeface="Cambria Math" charset="0"/>
                                              <a:cs typeface="Cambria Math" charset="0"/>
                                            </a:rPr>
                                            <m:t>𝑒</m:t>
                                          </m:r>
                                        </m:e>
                                        <m:sup>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𝑗</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Cambria Math" charset="0"/>
                                              <a:cs typeface="Cambria Math" charset="0"/>
                                            </a:rPr>
                                            <m:t>𝑡</m:t>
                                          </m:r>
                                        </m:sup>
                                      </m:sSup>
                                    </m:e>
                                  </m:d>
                                </m:e>
                              </m:d>
                            </m:e>
                            <m:sub>
                              <m:r>
                                <a:rPr kumimoji="1" lang="en-US" altLang="zh-TW" b="0" i="1" smtClean="0">
                                  <a:latin typeface="Cambria Math" charset="0"/>
                                  <a:ea typeface="Cambria Math" charset="0"/>
                                  <a:cs typeface="Cambria Math" charset="0"/>
                                </a:rPr>
                                <m:t>2</m:t>
                              </m:r>
                            </m:sub>
                            <m:sup>
                              <m:r>
                                <a:rPr kumimoji="1" lang="en-US" altLang="zh-TW" b="0" i="1" smtClean="0">
                                  <a:latin typeface="Cambria Math" charset="0"/>
                                  <a:ea typeface="Cambria Math" charset="0"/>
                                  <a:cs typeface="Cambria Math" charset="0"/>
                                </a:rPr>
                                <m:t>2</m:t>
                              </m:r>
                            </m:sup>
                          </m:sSubSup>
                          <m:r>
                            <a:rPr kumimoji="1" lang="en-US" altLang="zh-TW" b="0" i="1" smtClean="0">
                              <a:latin typeface="Cambria Math" charset="0"/>
                              <a:ea typeface="Cambria Math" charset="0"/>
                              <a:cs typeface="Cambria Math" charset="0"/>
                            </a:rPr>
                            <m:t>+</m:t>
                          </m:r>
                          <m:sSubSup>
                            <m:sSubSupPr>
                              <m:ctrlPr>
                                <a:rPr kumimoji="1" lang="en-US" altLang="zh-TW" b="0" i="1" smtClean="0">
                                  <a:latin typeface="Cambria Math" charset="0"/>
                                  <a:ea typeface="Cambria Math" charset="0"/>
                                  <a:cs typeface="Cambria Math" charset="0"/>
                                </a:rPr>
                              </m:ctrlPr>
                            </m:sSubSupPr>
                            <m:e>
                              <m:d>
                                <m:dPr>
                                  <m:begChr m:val="‖"/>
                                  <m:endChr m:val="‖"/>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𝑓</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nary>
                                    <m:naryPr>
                                      <m:chr m:val="∑"/>
                                      <m:supHide m:val="on"/>
                                      <m:ctrlPr>
                                        <a:rPr kumimoji="1" lang="en-US" altLang="zh-TW" b="0" i="1" smtClean="0">
                                          <a:latin typeface="Cambria Math" charset="0"/>
                                          <a:ea typeface="Cambria Math" charset="0"/>
                                          <a:cs typeface="Cambria Math" charset="0"/>
                                        </a:rPr>
                                      </m:ctrlPr>
                                    </m:naryPr>
                                    <m:sub>
                                      <m:r>
                                        <m:rPr>
                                          <m:brk m:alnAt="7"/>
                                        </m:rPr>
                                        <a:rPr kumimoji="1" lang="en-US" altLang="zh-TW" b="0" i="1" smtClean="0">
                                          <a:latin typeface="Cambria Math" charset="0"/>
                                          <a:ea typeface="Cambria Math" charset="0"/>
                                          <a:cs typeface="Cambria Math" charset="0"/>
                                        </a:rPr>
                                        <m:t>𝑘</m:t>
                                      </m:r>
                                    </m:sub>
                                    <m:sup/>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𝑢</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𝑡</m:t>
                                      </m:r>
                                      <m:r>
                                        <a:rPr kumimoji="1" lang="en-US" altLang="zh-TW" b="0" i="1" smtClean="0">
                                          <a:latin typeface="Cambria Math" charset="0"/>
                                          <a:ea typeface="Cambria Math" charset="0"/>
                                          <a:cs typeface="Cambria Math" charset="0"/>
                                        </a:rPr>
                                        <m:t>)</m:t>
                                      </m:r>
                                    </m:e>
                                  </m:nary>
                                </m:e>
                              </m:d>
                            </m:e>
                            <m:sub>
                              <m:r>
                                <a:rPr kumimoji="1" lang="en-US" altLang="zh-TW" b="0" i="1" smtClean="0">
                                  <a:latin typeface="Cambria Math" charset="0"/>
                                  <a:ea typeface="Cambria Math" charset="0"/>
                                  <a:cs typeface="Cambria Math" charset="0"/>
                                </a:rPr>
                                <m:t>2</m:t>
                              </m:r>
                            </m:sub>
                            <m:sup>
                              <m:r>
                                <a:rPr kumimoji="1" lang="en-US" altLang="zh-TW" b="0" i="1" smtClean="0">
                                  <a:latin typeface="Cambria Math" charset="0"/>
                                  <a:ea typeface="Cambria Math" charset="0"/>
                                  <a:cs typeface="Cambria Math" charset="0"/>
                                </a:rPr>
                                <m:t>2</m:t>
                              </m:r>
                            </m:sup>
                          </m:sSubSup>
                          <m:r>
                            <a:rPr kumimoji="1" lang="en-US" altLang="zh-TW" b="0" i="1" smtClean="0">
                              <a:latin typeface="Cambria Math" charset="0"/>
                              <a:ea typeface="Cambria Math" charset="0"/>
                              <a:cs typeface="Cambria Math" charset="0"/>
                            </a:rPr>
                            <m:t>+</m:t>
                          </m:r>
                          <m:d>
                            <m:dPr>
                              <m:begChr m:val="⟨"/>
                              <m:endChr m:val="⟩"/>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𝜆</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𝑓</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nary>
                                <m:naryPr>
                                  <m:chr m:val="∑"/>
                                  <m:supHide m:val="on"/>
                                  <m:ctrlPr>
                                    <a:rPr kumimoji="1" lang="en-US" altLang="zh-TW" b="0" i="1" smtClean="0">
                                      <a:latin typeface="Cambria Math" charset="0"/>
                                      <a:ea typeface="Cambria Math" charset="0"/>
                                      <a:cs typeface="Cambria Math" charset="0"/>
                                    </a:rPr>
                                  </m:ctrlPr>
                                </m:naryPr>
                                <m:sub>
                                  <m:r>
                                    <m:rPr>
                                      <m:brk m:alnAt="7"/>
                                    </m:rPr>
                                    <a:rPr kumimoji="1" lang="en-US" altLang="zh-TW" b="0" i="1" smtClean="0">
                                      <a:latin typeface="Cambria Math" charset="0"/>
                                      <a:ea typeface="Cambria Math" charset="0"/>
                                      <a:cs typeface="Cambria Math" charset="0"/>
                                    </a:rPr>
                                    <m:t>𝑘</m:t>
                                  </m:r>
                                </m:sub>
                                <m:sup/>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𝑢</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𝑡</m:t>
                                  </m:r>
                                  <m:r>
                                    <a:rPr kumimoji="1" lang="en-US" altLang="zh-TW" b="0" i="1" smtClean="0">
                                      <a:latin typeface="Cambria Math" charset="0"/>
                                      <a:ea typeface="Cambria Math" charset="0"/>
                                      <a:cs typeface="Cambria Math" charset="0"/>
                                    </a:rPr>
                                    <m:t>)</m:t>
                                  </m:r>
                                </m:e>
                              </m:nary>
                            </m:e>
                          </m:d>
                        </m:e>
                      </m:nary>
                    </m:oMath>
                  </m:oMathPara>
                </a14:m>
                <a:r>
                  <a:rPr kumimoji="1" lang="en-US" altLang="zh-TW" b="0" i="1" dirty="0" smtClean="0">
                    <a:latin typeface="Cambria Math" charset="0"/>
                    <a:ea typeface="Cambria Math" charset="0"/>
                    <a:cs typeface="Cambria Math" charset="0"/>
                  </a:rPr>
                  <a:t/>
                </a:r>
                <a:br>
                  <a:rPr kumimoji="1" lang="en-US" altLang="zh-TW" b="0" i="1" dirty="0" smtClean="0">
                    <a:latin typeface="Cambria Math" charset="0"/>
                    <a:ea typeface="Cambria Math" charset="0"/>
                    <a:cs typeface="Cambria Math" charset="0"/>
                  </a:rPr>
                </a:br>
                <a:endParaRPr kumimoji="1" lang="en-US" altLang="zh-TW" dirty="0" smtClean="0">
                  <a:latin typeface="Times New Roman" charset="0"/>
                  <a:ea typeface="Times New Roman" charset="0"/>
                  <a:cs typeface="Times New Roman"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199" y="1825625"/>
                <a:ext cx="11077575" cy="4351338"/>
              </a:xfrm>
              <a:blipFill rotWithShape="0">
                <a:blip r:embed="rId3"/>
                <a:stretch>
                  <a:fillRect l="-82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41225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Related Work</a:t>
            </a:r>
            <a:endParaRPr kumimoji="1" lang="zh-TW" altLang="en-US" dirty="0">
              <a:latin typeface="Times New Roman" charset="0"/>
              <a:ea typeface="Times New Roman" charset="0"/>
              <a:cs typeface="Times New Roman" charset="0"/>
            </a:endParaRP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04649" y="68808"/>
            <a:ext cx="4925075" cy="6789191"/>
          </a:xfrm>
        </p:spPr>
      </p:pic>
    </p:spTree>
    <p:extLst>
      <p:ext uri="{BB962C8B-B14F-4D97-AF65-F5344CB8AC3E}">
        <p14:creationId xmlns:p14="http://schemas.microsoft.com/office/powerpoint/2010/main" val="228480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Related Work</a:t>
            </a: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p>
                        <m:sSupPr>
                          <m:ctrlPr>
                            <a:rPr kumimoji="1" lang="en-US" altLang="zh-TW" b="0" i="1" smtClean="0">
                              <a:latin typeface="Cambria Math" charset="0"/>
                            </a:rPr>
                          </m:ctrlPr>
                        </m:sSupPr>
                        <m:e>
                          <m:acc>
                            <m:accPr>
                              <m:chr m:val="̂"/>
                              <m:ctrlPr>
                                <a:rPr kumimoji="1" lang="zh-TW" altLang="en-US" i="1" smtClean="0">
                                  <a:latin typeface="Cambria Math" charset="0"/>
                                </a:rPr>
                              </m:ctrlPr>
                            </m:accPr>
                            <m:e>
                              <m:sSub>
                                <m:sSubPr>
                                  <m:ctrlPr>
                                    <a:rPr kumimoji="1" lang="en-US" altLang="zh-TW" b="0" i="1" smtClean="0">
                                      <a:latin typeface="Cambria Math" charset="0"/>
                                    </a:rPr>
                                  </m:ctrlPr>
                                </m:sSubPr>
                                <m:e>
                                  <m:r>
                                    <a:rPr kumimoji="1" lang="en-US" altLang="zh-TW" b="0" i="1" smtClean="0">
                                      <a:latin typeface="Cambria Math" charset="0"/>
                                    </a:rPr>
                                    <m:t>𝑢</m:t>
                                  </m:r>
                                </m:e>
                                <m:sub>
                                  <m:r>
                                    <a:rPr kumimoji="1" lang="en-US" altLang="zh-TW" b="0" i="1" smtClean="0">
                                      <a:latin typeface="Cambria Math" charset="0"/>
                                    </a:rPr>
                                    <m:t>𝑘</m:t>
                                  </m:r>
                                </m:sub>
                              </m:sSub>
                            </m:e>
                          </m:acc>
                        </m:e>
                        <m:sup>
                          <m:r>
                            <a:rPr kumimoji="1" lang="en-US" altLang="zh-TW" b="0" i="1" smtClean="0">
                              <a:latin typeface="Cambria Math" charset="0"/>
                            </a:rPr>
                            <m:t>𝑛</m:t>
                          </m:r>
                          <m:r>
                            <a:rPr kumimoji="1" lang="en-US" altLang="zh-TW" b="0" i="1" smtClean="0">
                              <a:latin typeface="Cambria Math" charset="0"/>
                            </a:rPr>
                            <m:t>+1</m:t>
                          </m:r>
                        </m:sup>
                      </m:sSup>
                      <m:d>
                        <m:dPr>
                          <m:ctrlPr>
                            <a:rPr kumimoji="1" lang="en-US" altLang="zh-TW" b="0" i="1" smtClean="0">
                              <a:latin typeface="Cambria Math" charset="0"/>
                            </a:rPr>
                          </m:ctrlPr>
                        </m:dPr>
                        <m:e>
                          <m:r>
                            <a:rPr kumimoji="1" lang="en-US" altLang="zh-TW" b="0" i="1" smtClean="0">
                              <a:latin typeface="Cambria Math" charset="0"/>
                            </a:rPr>
                            <m:t>𝜔</m:t>
                          </m:r>
                        </m:e>
                      </m:d>
                      <m:r>
                        <a:rPr kumimoji="1" lang="en-US" altLang="zh-TW" b="0" i="1" smtClean="0">
                          <a:latin typeface="Cambria Math" charset="0"/>
                        </a:rPr>
                        <m:t>=</m:t>
                      </m:r>
                      <m:f>
                        <m:fPr>
                          <m:ctrlPr>
                            <a:rPr kumimoji="1" lang="en-US" altLang="zh-TW" b="0" i="1" smtClean="0">
                              <a:latin typeface="Cambria Math" charset="0"/>
                            </a:rPr>
                          </m:ctrlPr>
                        </m:fPr>
                        <m:num>
                          <m:acc>
                            <m:accPr>
                              <m:chr m:val="̂"/>
                              <m:ctrlPr>
                                <a:rPr kumimoji="1" lang="en-US" altLang="zh-TW" b="0" i="1" smtClean="0">
                                  <a:latin typeface="Cambria Math" charset="0"/>
                                </a:rPr>
                              </m:ctrlPr>
                            </m:accPr>
                            <m:e>
                              <m:r>
                                <a:rPr kumimoji="1" lang="en-US" altLang="zh-TW" b="0" i="1" smtClean="0">
                                  <a:latin typeface="Cambria Math" charset="0"/>
                                </a:rPr>
                                <m:t>𝑓</m:t>
                              </m:r>
                            </m:e>
                          </m:acc>
                          <m:d>
                            <m:dPr>
                              <m:ctrlPr>
                                <a:rPr kumimoji="1" lang="en-US" altLang="zh-TW" b="0" i="1" smtClean="0">
                                  <a:latin typeface="Cambria Math" charset="0"/>
                                </a:rPr>
                              </m:ctrlPr>
                            </m:dPr>
                            <m:e>
                              <m:r>
                                <a:rPr kumimoji="1" lang="en-US" altLang="zh-TW" b="0" i="1" smtClean="0">
                                  <a:latin typeface="Cambria Math" charset="0"/>
                                </a:rPr>
                                <m:t>𝜔</m:t>
                              </m:r>
                            </m:e>
                          </m:d>
                          <m:r>
                            <a:rPr kumimoji="1" lang="en-US" altLang="zh-TW" b="0" i="1" smtClean="0">
                              <a:latin typeface="Cambria Math" charset="0"/>
                            </a:rPr>
                            <m:t>−</m:t>
                          </m:r>
                          <m:nary>
                            <m:naryPr>
                              <m:chr m:val="∑"/>
                              <m:supHide m:val="on"/>
                              <m:ctrlPr>
                                <a:rPr kumimoji="1" lang="en-US" altLang="zh-TW" b="0" i="1" smtClean="0">
                                  <a:latin typeface="Cambria Math" charset="0"/>
                                </a:rPr>
                              </m:ctrlPr>
                            </m:naryPr>
                            <m:sub>
                              <m:r>
                                <m:rPr>
                                  <m:brk m:alnAt="7"/>
                                </m:rPr>
                                <a:rPr kumimoji="1" lang="en-US" altLang="zh-TW" b="0" i="1" smtClean="0">
                                  <a:latin typeface="Cambria Math" charset="0"/>
                                </a:rPr>
                                <m:t>𝑖</m:t>
                              </m:r>
                              <m:r>
                                <a:rPr kumimoji="1" lang="en-US" altLang="zh-TW" b="0" i="1" smtClean="0">
                                  <a:latin typeface="Cambria Math" charset="0"/>
                                </a:rPr>
                                <m:t>≠</m:t>
                              </m:r>
                              <m:r>
                                <a:rPr kumimoji="1" lang="en-US" altLang="zh-TW" b="0" i="1" smtClean="0">
                                  <a:latin typeface="Cambria Math" charset="0"/>
                                </a:rPr>
                                <m:t>𝑘</m:t>
                              </m:r>
                            </m:sub>
                            <m:sup/>
                            <m:e>
                              <m:acc>
                                <m:accPr>
                                  <m:chr m:val="̂"/>
                                  <m:ctrlPr>
                                    <a:rPr kumimoji="1" lang="en-US" altLang="zh-TW" b="0" i="1" smtClean="0">
                                      <a:latin typeface="Cambria Math" charset="0"/>
                                    </a:rPr>
                                  </m:ctrlPr>
                                </m:accPr>
                                <m:e>
                                  <m:sSub>
                                    <m:sSubPr>
                                      <m:ctrlPr>
                                        <a:rPr kumimoji="1" lang="en-US" altLang="zh-TW" b="0" i="1" smtClean="0">
                                          <a:latin typeface="Cambria Math" charset="0"/>
                                        </a:rPr>
                                      </m:ctrlPr>
                                    </m:sSubPr>
                                    <m:e>
                                      <m:r>
                                        <a:rPr kumimoji="1" lang="en-US" altLang="zh-TW" b="0" i="1" smtClean="0">
                                          <a:latin typeface="Cambria Math" charset="0"/>
                                        </a:rPr>
                                        <m:t>𝑢</m:t>
                                      </m:r>
                                    </m:e>
                                    <m:sub>
                                      <m:r>
                                        <a:rPr kumimoji="1" lang="en-US" altLang="zh-TW" b="0" i="1" smtClean="0">
                                          <a:latin typeface="Cambria Math" charset="0"/>
                                        </a:rPr>
                                        <m:t>𝑖</m:t>
                                      </m:r>
                                    </m:sub>
                                  </m:sSub>
                                </m:e>
                              </m:acc>
                              <m:d>
                                <m:dPr>
                                  <m:ctrlPr>
                                    <a:rPr kumimoji="1" lang="en-US" altLang="zh-TW" b="0" i="1" smtClean="0">
                                      <a:latin typeface="Cambria Math" charset="0"/>
                                    </a:rPr>
                                  </m:ctrlPr>
                                </m:dPr>
                                <m:e>
                                  <m:r>
                                    <a:rPr kumimoji="1" lang="en-US" altLang="zh-TW" b="0" i="1" smtClean="0">
                                      <a:latin typeface="Cambria Math" charset="0"/>
                                    </a:rPr>
                                    <m:t>𝜔</m:t>
                                  </m:r>
                                </m:e>
                              </m:d>
                              <m:r>
                                <a:rPr kumimoji="1" lang="en-US" altLang="zh-TW" b="0" i="1" smtClean="0">
                                  <a:latin typeface="Cambria Math" charset="0"/>
                                </a:rPr>
                                <m:t>+</m:t>
                              </m:r>
                              <m:f>
                                <m:fPr>
                                  <m:ctrlPr>
                                    <a:rPr kumimoji="1" lang="en-US" altLang="zh-TW" b="0" i="1" smtClean="0">
                                      <a:latin typeface="Cambria Math" charset="0"/>
                                    </a:rPr>
                                  </m:ctrlPr>
                                </m:fPr>
                                <m:num>
                                  <m:acc>
                                    <m:accPr>
                                      <m:chr m:val="̂"/>
                                      <m:ctrlPr>
                                        <a:rPr kumimoji="1" lang="en-US" altLang="zh-TW" b="0" i="1" smtClean="0">
                                          <a:latin typeface="Cambria Math" charset="0"/>
                                        </a:rPr>
                                      </m:ctrlPr>
                                    </m:accPr>
                                    <m:e>
                                      <m:r>
                                        <a:rPr kumimoji="1" lang="en-US" altLang="zh-TW" b="0" i="1" smtClean="0">
                                          <a:latin typeface="Cambria Math" charset="0"/>
                                        </a:rPr>
                                        <m:t>𝜆</m:t>
                                      </m:r>
                                    </m:e>
                                  </m:acc>
                                  <m:d>
                                    <m:dPr>
                                      <m:ctrlPr>
                                        <a:rPr kumimoji="1" lang="en-US" altLang="zh-TW" b="0" i="1" smtClean="0">
                                          <a:latin typeface="Cambria Math" charset="0"/>
                                        </a:rPr>
                                      </m:ctrlPr>
                                    </m:dPr>
                                    <m:e>
                                      <m:r>
                                        <a:rPr kumimoji="1" lang="en-US" altLang="zh-TW" b="0" i="1" smtClean="0">
                                          <a:latin typeface="Cambria Math" charset="0"/>
                                        </a:rPr>
                                        <m:t>𝜔</m:t>
                                      </m:r>
                                    </m:e>
                                  </m:d>
                                </m:num>
                                <m:den>
                                  <m:r>
                                    <a:rPr kumimoji="1" lang="en-US" altLang="zh-TW" b="0" i="1" smtClean="0">
                                      <a:latin typeface="Cambria Math" charset="0"/>
                                    </a:rPr>
                                    <m:t>2</m:t>
                                  </m:r>
                                </m:den>
                              </m:f>
                            </m:e>
                          </m:nary>
                        </m:num>
                        <m:den>
                          <m:r>
                            <a:rPr kumimoji="1" lang="en-US" altLang="zh-TW" b="0" i="1" smtClean="0">
                              <a:latin typeface="Cambria Math" charset="0"/>
                            </a:rPr>
                            <m:t>1+2</m:t>
                          </m:r>
                          <m:r>
                            <a:rPr kumimoji="1" lang="en-US" altLang="zh-TW" b="0" i="1" smtClean="0">
                              <a:latin typeface="Cambria Math" charset="0"/>
                            </a:rPr>
                            <m:t>𝛼</m:t>
                          </m:r>
                          <m:sSup>
                            <m:sSupPr>
                              <m:ctrlPr>
                                <a:rPr kumimoji="1" lang="en-US" altLang="zh-TW" b="0" i="1" smtClean="0">
                                  <a:latin typeface="Cambria Math" charset="0"/>
                                </a:rPr>
                              </m:ctrlPr>
                            </m:sSupPr>
                            <m:e>
                              <m:d>
                                <m:dPr>
                                  <m:ctrlPr>
                                    <a:rPr kumimoji="1" lang="en-US" altLang="zh-TW" b="0" i="1" smtClean="0">
                                      <a:latin typeface="Cambria Math" charset="0"/>
                                    </a:rPr>
                                  </m:ctrlPr>
                                </m:dPr>
                                <m:e>
                                  <m:r>
                                    <a:rPr kumimoji="1" lang="en-US" altLang="zh-TW" b="0" i="1" smtClean="0">
                                      <a:latin typeface="Cambria Math" charset="0"/>
                                    </a:rPr>
                                    <m:t>𝜔</m:t>
                                  </m:r>
                                  <m:r>
                                    <a:rPr kumimoji="1" lang="en-US" altLang="zh-TW" b="0" i="1" smtClean="0">
                                      <a:latin typeface="Cambria Math" charset="0"/>
                                    </a:rPr>
                                    <m:t>−</m:t>
                                  </m:r>
                                  <m:sSub>
                                    <m:sSubPr>
                                      <m:ctrlPr>
                                        <a:rPr kumimoji="1" lang="en-US" altLang="zh-TW" b="0" i="1" smtClean="0">
                                          <a:latin typeface="Cambria Math" charset="0"/>
                                        </a:rPr>
                                      </m:ctrlPr>
                                    </m:sSubPr>
                                    <m:e>
                                      <m:r>
                                        <a:rPr kumimoji="1" lang="en-US" altLang="zh-TW" b="0" i="1" smtClean="0">
                                          <a:latin typeface="Cambria Math" charset="0"/>
                                        </a:rPr>
                                        <m:t>𝜔</m:t>
                                      </m:r>
                                    </m:e>
                                    <m:sub>
                                      <m:r>
                                        <a:rPr kumimoji="1" lang="en-US" altLang="zh-TW" b="0" i="1" smtClean="0">
                                          <a:latin typeface="Cambria Math" charset="0"/>
                                        </a:rPr>
                                        <m:t>𝑘</m:t>
                                      </m:r>
                                    </m:sub>
                                  </m:sSub>
                                </m:e>
                              </m:d>
                            </m:e>
                            <m:sup>
                              <m:r>
                                <a:rPr kumimoji="1" lang="en-US" altLang="zh-TW" b="0" i="1" smtClean="0">
                                  <a:latin typeface="Cambria Math" charset="0"/>
                                </a:rPr>
                                <m:t>2</m:t>
                              </m:r>
                            </m:sup>
                          </m:sSup>
                        </m:den>
                      </m:f>
                    </m:oMath>
                  </m:oMathPara>
                </a14:m>
                <a:endParaRPr kumimoji="1" lang="en-US" altLang="zh-TW" b="0" dirty="0" smtClean="0"/>
              </a:p>
              <a:p>
                <a:pPr marL="0" indent="0">
                  <a:buNone/>
                </a:pPr>
                <a:endParaRPr kumimoji="1" lang="en-US" altLang="zh-TW" b="0" i="1" dirty="0" smtClean="0">
                  <a:latin typeface="Cambria Math" charset="0"/>
                </a:endParaRPr>
              </a:p>
              <a:p>
                <a:pPr marL="0" indent="0">
                  <a:buNone/>
                </a:pPr>
                <a:endParaRPr kumimoji="1" lang="en-US" altLang="zh-TW" i="1" dirty="0">
                  <a:latin typeface="Cambria Math" charset="0"/>
                </a:endParaRPr>
              </a:p>
              <a:p>
                <a:pPr marL="0" indent="0">
                  <a:buNone/>
                </a:pPr>
                <a14:m>
                  <m:oMathPara xmlns:m="http://schemas.openxmlformats.org/officeDocument/2006/math">
                    <m:oMathParaPr>
                      <m:jc m:val="centerGroup"/>
                    </m:oMathParaPr>
                    <m:oMath xmlns:m="http://schemas.openxmlformats.org/officeDocument/2006/math">
                      <m:sSubSup>
                        <m:sSubSupPr>
                          <m:ctrlPr>
                            <a:rPr kumimoji="1" lang="en-US" altLang="zh-TW" b="0" i="1" smtClean="0">
                              <a:latin typeface="Cambria Math" charset="0"/>
                            </a:rPr>
                          </m:ctrlPr>
                        </m:sSubSupPr>
                        <m:e>
                          <m:r>
                            <a:rPr kumimoji="1" lang="en-US" altLang="zh-TW" b="0" i="1" smtClean="0">
                              <a:latin typeface="Cambria Math" charset="0"/>
                            </a:rPr>
                            <m:t>𝜔</m:t>
                          </m:r>
                        </m:e>
                        <m:sub>
                          <m:r>
                            <a:rPr kumimoji="1" lang="en-US" altLang="zh-TW" b="0" i="1" smtClean="0">
                              <a:latin typeface="Cambria Math" charset="0"/>
                            </a:rPr>
                            <m:t>𝑘</m:t>
                          </m:r>
                        </m:sub>
                        <m:sup>
                          <m:r>
                            <a:rPr kumimoji="1" lang="en-US" altLang="zh-TW" b="0" i="1" smtClean="0">
                              <a:latin typeface="Cambria Math" charset="0"/>
                            </a:rPr>
                            <m:t>𝑛</m:t>
                          </m:r>
                          <m:r>
                            <a:rPr kumimoji="1" lang="en-US" altLang="zh-TW" b="0" i="1" smtClean="0">
                              <a:latin typeface="Cambria Math" charset="0"/>
                            </a:rPr>
                            <m:t>+1</m:t>
                          </m:r>
                        </m:sup>
                      </m:sSubSup>
                      <m:r>
                        <a:rPr kumimoji="1" lang="en-US" altLang="zh-TW" b="0" i="1" smtClean="0">
                          <a:latin typeface="Cambria Math" charset="0"/>
                        </a:rPr>
                        <m:t>=</m:t>
                      </m:r>
                      <m:f>
                        <m:fPr>
                          <m:ctrlPr>
                            <a:rPr kumimoji="1" lang="en-US" altLang="zh-TW" b="0" i="1" smtClean="0">
                              <a:latin typeface="Cambria Math" charset="0"/>
                            </a:rPr>
                          </m:ctrlPr>
                        </m:fPr>
                        <m:num>
                          <m:nary>
                            <m:naryPr>
                              <m:ctrlPr>
                                <a:rPr kumimoji="1" lang="is-IS" altLang="zh-TW" b="0" i="1" smtClean="0">
                                  <a:latin typeface="Cambria Math" charset="0"/>
                                </a:rPr>
                              </m:ctrlPr>
                            </m:naryPr>
                            <m:sub>
                              <m:r>
                                <m:rPr>
                                  <m:brk m:alnAt="23"/>
                                </m:rPr>
                                <a:rPr kumimoji="1" lang="en-US" altLang="zh-TW" b="0" i="1" smtClean="0">
                                  <a:latin typeface="Cambria Math" charset="0"/>
                                </a:rPr>
                                <m:t>0</m:t>
                              </m:r>
                            </m:sub>
                            <m:sup>
                              <m:r>
                                <a:rPr kumimoji="1" lang="is-IS" altLang="zh-TW" b="0" i="1" smtClean="0">
                                  <a:latin typeface="Cambria Math" charset="0"/>
                                  <a:ea typeface="Cambria Math" charset="0"/>
                                  <a:cs typeface="Cambria Math" charset="0"/>
                                </a:rPr>
                                <m:t>∞</m:t>
                              </m:r>
                            </m:sup>
                            <m:e>
                              <m:r>
                                <a:rPr kumimoji="1" lang="en-US" altLang="zh-TW" b="0" i="1" smtClean="0">
                                  <a:latin typeface="Cambria Math" charset="0"/>
                                </a:rPr>
                                <m:t>𝜔</m:t>
                              </m:r>
                              <m:sSup>
                                <m:sSupPr>
                                  <m:ctrlPr>
                                    <a:rPr kumimoji="1" lang="en-US" altLang="zh-TW" b="0" i="1" smtClean="0">
                                      <a:latin typeface="Cambria Math" charset="0"/>
                                    </a:rPr>
                                  </m:ctrlPr>
                                </m:sSupPr>
                                <m:e>
                                  <m:d>
                                    <m:dPr>
                                      <m:begChr m:val="|"/>
                                      <m:endChr m:val="|"/>
                                      <m:ctrlPr>
                                        <a:rPr kumimoji="1" lang="en-US" altLang="zh-TW" b="0" i="1" smtClean="0">
                                          <a:latin typeface="Cambria Math" charset="0"/>
                                        </a:rPr>
                                      </m:ctrlPr>
                                    </m:dPr>
                                    <m:e>
                                      <m:acc>
                                        <m:accPr>
                                          <m:chr m:val="̂"/>
                                          <m:ctrlPr>
                                            <a:rPr kumimoji="1" lang="en-US" altLang="zh-TW" b="0" i="1" smtClean="0">
                                              <a:latin typeface="Cambria Math" charset="0"/>
                                            </a:rPr>
                                          </m:ctrlPr>
                                        </m:accPr>
                                        <m:e>
                                          <m:sSub>
                                            <m:sSubPr>
                                              <m:ctrlPr>
                                                <a:rPr kumimoji="1" lang="en-US" altLang="zh-TW" b="0" i="1" smtClean="0">
                                                  <a:latin typeface="Cambria Math" charset="0"/>
                                                </a:rPr>
                                              </m:ctrlPr>
                                            </m:sSubPr>
                                            <m:e>
                                              <m:r>
                                                <a:rPr kumimoji="1" lang="en-US" altLang="zh-TW" b="0" i="1" smtClean="0">
                                                  <a:latin typeface="Cambria Math" charset="0"/>
                                                </a:rPr>
                                                <m:t>𝑢</m:t>
                                              </m:r>
                                            </m:e>
                                            <m:sub>
                                              <m:r>
                                                <a:rPr kumimoji="1" lang="en-US" altLang="zh-TW" b="0" i="1" smtClean="0">
                                                  <a:latin typeface="Cambria Math" charset="0"/>
                                                </a:rPr>
                                                <m:t>𝑘</m:t>
                                              </m:r>
                                            </m:sub>
                                          </m:sSub>
                                        </m:e>
                                      </m:acc>
                                      <m:d>
                                        <m:dPr>
                                          <m:ctrlPr>
                                            <a:rPr kumimoji="1" lang="en-US" altLang="zh-TW" b="0" i="1" smtClean="0">
                                              <a:latin typeface="Cambria Math" charset="0"/>
                                            </a:rPr>
                                          </m:ctrlPr>
                                        </m:dPr>
                                        <m:e>
                                          <m:r>
                                            <a:rPr kumimoji="1" lang="en-US" altLang="zh-TW" b="0" i="1" smtClean="0">
                                              <a:latin typeface="Cambria Math" charset="0"/>
                                            </a:rPr>
                                            <m:t>𝜔</m:t>
                                          </m:r>
                                        </m:e>
                                      </m:d>
                                    </m:e>
                                  </m:d>
                                </m:e>
                                <m:sup>
                                  <m:r>
                                    <a:rPr kumimoji="1" lang="en-US" altLang="zh-TW" b="0" i="1" smtClean="0">
                                      <a:latin typeface="Cambria Math" charset="0"/>
                                    </a:rPr>
                                    <m:t>2</m:t>
                                  </m:r>
                                </m:sup>
                              </m:sSup>
                              <m:r>
                                <a:rPr kumimoji="1" lang="en-US" altLang="zh-TW" b="0" i="1" smtClean="0">
                                  <a:latin typeface="Cambria Math" charset="0"/>
                                </a:rPr>
                                <m:t>𝑑</m:t>
                              </m:r>
                              <m:r>
                                <a:rPr kumimoji="1" lang="en-US" altLang="zh-TW" b="0" i="1" smtClean="0">
                                  <a:latin typeface="Cambria Math" charset="0"/>
                                </a:rPr>
                                <m:t>𝜔</m:t>
                              </m:r>
                            </m:e>
                          </m:nary>
                        </m:num>
                        <m:den>
                          <m:d>
                            <m:dPr>
                              <m:ctrlPr>
                                <a:rPr kumimoji="1" lang="en-US" altLang="zh-TW" b="0" i="1" smtClean="0">
                                  <a:latin typeface="Cambria Math" charset="0"/>
                                </a:rPr>
                              </m:ctrlPr>
                            </m:dPr>
                            <m:e>
                              <m:nary>
                                <m:naryPr>
                                  <m:ctrlPr>
                                    <a:rPr kumimoji="1" lang="is-IS" altLang="zh-TW" b="0" i="1" smtClean="0">
                                      <a:latin typeface="Cambria Math" charset="0"/>
                                    </a:rPr>
                                  </m:ctrlPr>
                                </m:naryPr>
                                <m:sub>
                                  <m:r>
                                    <m:rPr>
                                      <m:brk m:alnAt="23"/>
                                    </m:rPr>
                                    <a:rPr kumimoji="1" lang="en-US" altLang="zh-TW" b="0" i="1" smtClean="0">
                                      <a:latin typeface="Cambria Math" charset="0"/>
                                    </a:rPr>
                                    <m:t>0</m:t>
                                  </m:r>
                                </m:sub>
                                <m:sup>
                                  <m:r>
                                    <a:rPr kumimoji="1" lang="en-US" altLang="zh-TW" b="0" i="1" smtClean="0">
                                      <a:latin typeface="Cambria Math" charset="0"/>
                                    </a:rPr>
                                    <m:t>∞</m:t>
                                  </m:r>
                                </m:sup>
                                <m:e>
                                  <m:sSup>
                                    <m:sSupPr>
                                      <m:ctrlPr>
                                        <a:rPr kumimoji="1" lang="en-US" altLang="zh-TW" b="0" i="1" smtClean="0">
                                          <a:latin typeface="Cambria Math" charset="0"/>
                                        </a:rPr>
                                      </m:ctrlPr>
                                    </m:sSupPr>
                                    <m:e>
                                      <m:d>
                                        <m:dPr>
                                          <m:begChr m:val="|"/>
                                          <m:endChr m:val="|"/>
                                          <m:ctrlPr>
                                            <a:rPr kumimoji="1" lang="en-US" altLang="zh-TW" b="0" i="1" smtClean="0">
                                              <a:latin typeface="Cambria Math" charset="0"/>
                                            </a:rPr>
                                          </m:ctrlPr>
                                        </m:dPr>
                                        <m:e>
                                          <m:acc>
                                            <m:accPr>
                                              <m:chr m:val="̂"/>
                                              <m:ctrlPr>
                                                <a:rPr kumimoji="1" lang="en-US" altLang="zh-TW" b="0" i="1" smtClean="0">
                                                  <a:latin typeface="Cambria Math" charset="0"/>
                                                </a:rPr>
                                              </m:ctrlPr>
                                            </m:accPr>
                                            <m:e>
                                              <m:sSub>
                                                <m:sSubPr>
                                                  <m:ctrlPr>
                                                    <a:rPr kumimoji="1" lang="en-US" altLang="zh-TW" b="0" i="1" smtClean="0">
                                                      <a:latin typeface="Cambria Math" charset="0"/>
                                                    </a:rPr>
                                                  </m:ctrlPr>
                                                </m:sSubPr>
                                                <m:e>
                                                  <m:r>
                                                    <a:rPr kumimoji="1" lang="en-US" altLang="zh-TW" b="0" i="1" smtClean="0">
                                                      <a:latin typeface="Cambria Math" charset="0"/>
                                                    </a:rPr>
                                                    <m:t>𝑢</m:t>
                                                  </m:r>
                                                </m:e>
                                                <m:sub>
                                                  <m:r>
                                                    <a:rPr kumimoji="1" lang="en-US" altLang="zh-TW" b="0" i="1" smtClean="0">
                                                      <a:latin typeface="Cambria Math" charset="0"/>
                                                    </a:rPr>
                                                    <m:t>𝑘</m:t>
                                                  </m:r>
                                                </m:sub>
                                              </m:sSub>
                                            </m:e>
                                          </m:acc>
                                          <m:d>
                                            <m:dPr>
                                              <m:ctrlPr>
                                                <a:rPr kumimoji="1" lang="en-US" altLang="zh-TW" b="0" i="1" smtClean="0">
                                                  <a:latin typeface="Cambria Math" charset="0"/>
                                                </a:rPr>
                                              </m:ctrlPr>
                                            </m:dPr>
                                            <m:e>
                                              <m:r>
                                                <a:rPr kumimoji="1" lang="en-US" altLang="zh-TW" b="0" i="1" smtClean="0">
                                                  <a:latin typeface="Cambria Math" charset="0"/>
                                                </a:rPr>
                                                <m:t>𝜔</m:t>
                                              </m:r>
                                            </m:e>
                                          </m:d>
                                        </m:e>
                                      </m:d>
                                    </m:e>
                                    <m:sup>
                                      <m:r>
                                        <a:rPr kumimoji="1" lang="en-US" altLang="zh-TW" b="0" i="1" smtClean="0">
                                          <a:latin typeface="Cambria Math" charset="0"/>
                                        </a:rPr>
                                        <m:t>2</m:t>
                                      </m:r>
                                    </m:sup>
                                  </m:sSup>
                                </m:e>
                              </m:nary>
                              <m:r>
                                <a:rPr kumimoji="1" lang="en-US" altLang="zh-TW" b="0" i="1" smtClean="0">
                                  <a:latin typeface="Cambria Math" charset="0"/>
                                </a:rPr>
                                <m:t>𝑑</m:t>
                              </m:r>
                              <m:r>
                                <a:rPr kumimoji="1" lang="en-US" altLang="zh-TW" b="0" i="1" smtClean="0">
                                  <a:latin typeface="Cambria Math" charset="0"/>
                                </a:rPr>
                                <m:t>𝜔</m:t>
                              </m:r>
                            </m:e>
                          </m:d>
                        </m:den>
                      </m:f>
                    </m:oMath>
                  </m:oMathPara>
                </a14:m>
                <a:endParaRPr kumimoji="1" lang="en-US" altLang="zh-TW" dirty="0" smtClean="0"/>
              </a:p>
              <a:p>
                <a:pPr marL="0" indent="0">
                  <a:buNone/>
                </a:pPr>
                <a:endParaRPr kumimoji="1"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522795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Related Work</a:t>
            </a:r>
            <a:endParaRPr kumimoji="1" lang="zh-TW" altLang="en-US" dirty="0">
              <a:latin typeface="Times New Roman" charset="0"/>
              <a:ea typeface="Times New Roman" charset="0"/>
              <a:cs typeface="Times New Roman" charset="0"/>
            </a:endParaRPr>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normAutofit/>
              </a:bodyPr>
              <a:lstStyle/>
              <a:p>
                <a:pPr marL="0" indent="0">
                  <a:lnSpc>
                    <a:spcPct val="100000"/>
                  </a:lnSpc>
                  <a:buNone/>
                </a:pPr>
                <a:r>
                  <a:rPr kumimoji="1" lang="en-US" altLang="zh-TW" dirty="0" smtClean="0">
                    <a:latin typeface="Times New Roman" charset="0"/>
                    <a:ea typeface="Times New Roman" charset="0"/>
                    <a:cs typeface="Times New Roman" charset="0"/>
                  </a:rPr>
                  <a:t>RE </a:t>
                </a:r>
                <a:r>
                  <a:rPr kumimoji="1" lang="en-US" altLang="zh-TW" dirty="0" smtClean="0">
                    <a:latin typeface="Times New Roman" charset="0"/>
                    <a:ea typeface="Times New Roman" charset="0"/>
                    <a:cs typeface="Times New Roman" charset="0"/>
                  </a:rPr>
                  <a:t>Theory</a:t>
                </a:r>
              </a:p>
              <a:p>
                <a:pPr>
                  <a:lnSpc>
                    <a:spcPct val="100000"/>
                  </a:lnSpc>
                </a:pPr>
                <a:r>
                  <a:rPr kumimoji="1" lang="en-US" altLang="zh-TW" dirty="0" smtClean="0">
                    <a:latin typeface="Times New Roman" charset="0"/>
                    <a:ea typeface="Times New Roman" charset="0"/>
                    <a:cs typeface="Times New Roman" charset="0"/>
                  </a:rPr>
                  <a:t>Relative Entropy measures the difference between two probability distributions.</a:t>
                </a:r>
                <a:br>
                  <a:rPr kumimoji="1" lang="en-US" altLang="zh-TW" dirty="0" smtClean="0">
                    <a:latin typeface="Times New Roman" charset="0"/>
                    <a:ea typeface="Times New Roman" charset="0"/>
                    <a:cs typeface="Times New Roman" charset="0"/>
                  </a:rPr>
                </a:br>
                <a:r>
                  <a:rPr kumimoji="1" lang="en-US" altLang="zh-TW" dirty="0" smtClean="0">
                    <a:latin typeface="Times New Roman" charset="0"/>
                    <a:ea typeface="Times New Roman" charset="0"/>
                    <a:cs typeface="Times New Roman" charset="0"/>
                  </a:rPr>
                  <a:t/>
                </a:r>
                <a:br>
                  <a:rPr kumimoji="1" lang="en-US" altLang="zh-TW" dirty="0" smtClean="0">
                    <a:latin typeface="Times New Roman" charset="0"/>
                    <a:ea typeface="Times New Roman" charset="0"/>
                    <a:cs typeface="Times New Roman" charset="0"/>
                  </a:rPr>
                </a:br>
                <a14:m>
                  <m:oMath xmlns:m="http://schemas.openxmlformats.org/officeDocument/2006/math">
                    <m:r>
                      <a:rPr kumimoji="1" lang="en-US" altLang="zh-TW" b="0" i="1" smtClean="0">
                        <a:latin typeface="Cambria Math" charset="0"/>
                        <a:ea typeface="Times New Roman" charset="0"/>
                        <a:cs typeface="Times New Roman" charset="0"/>
                      </a:rPr>
                      <m:t>𝐷</m:t>
                    </m:r>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𝑃</m:t>
                    </m:r>
                    <m:r>
                      <a:rPr kumimoji="1" lang="en-US" altLang="zh-TW" b="0" i="1" smtClean="0">
                        <a:latin typeface="Cambria Math" charset="0"/>
                        <a:ea typeface="Times New Roman" charset="0"/>
                        <a:cs typeface="Times New Roman" charset="0"/>
                      </a:rPr>
                      <m:t>|</m:t>
                    </m:r>
                    <m:d>
                      <m:dPr>
                        <m:begChr m:val="|"/>
                        <m:ctrlPr>
                          <a:rPr kumimoji="1" lang="en-US" altLang="zh-TW" b="0" i="1" smtClean="0">
                            <a:latin typeface="Cambria Math" charset="0"/>
                            <a:ea typeface="Times New Roman" charset="0"/>
                            <a:cs typeface="Times New Roman" charset="0"/>
                          </a:rPr>
                        </m:ctrlPr>
                      </m:dPr>
                      <m:e>
                        <m:r>
                          <a:rPr kumimoji="1" lang="en-US" altLang="zh-TW" b="0" i="1" smtClean="0">
                            <a:latin typeface="Cambria Math" charset="0"/>
                            <a:ea typeface="Times New Roman" charset="0"/>
                            <a:cs typeface="Times New Roman" charset="0"/>
                          </a:rPr>
                          <m:t>𝑄</m:t>
                        </m:r>
                      </m:e>
                    </m:d>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𝑃</m:t>
                    </m:r>
                    <m:d>
                      <m:dPr>
                        <m:ctrlPr>
                          <a:rPr kumimoji="1" lang="en-US" altLang="zh-TW" b="0" i="1" smtClean="0">
                            <a:latin typeface="Cambria Math" charset="0"/>
                            <a:ea typeface="Times New Roman" charset="0"/>
                            <a:cs typeface="Times New Roman" charset="0"/>
                          </a:rPr>
                        </m:ctrlPr>
                      </m:dPr>
                      <m:e>
                        <m:r>
                          <a:rPr kumimoji="1" lang="en-US" altLang="zh-TW" b="0" i="1" smtClean="0">
                            <a:latin typeface="Cambria Math" charset="0"/>
                            <a:ea typeface="Times New Roman" charset="0"/>
                            <a:cs typeface="Times New Roman" charset="0"/>
                          </a:rPr>
                          <m:t>𝑖</m:t>
                        </m:r>
                      </m:e>
                    </m:d>
                    <m:func>
                      <m:funcPr>
                        <m:ctrlPr>
                          <a:rPr kumimoji="1" lang="en-US" altLang="zh-TW" b="0" i="1" smtClean="0">
                            <a:latin typeface="Cambria Math" charset="0"/>
                            <a:ea typeface="Times New Roman" charset="0"/>
                            <a:cs typeface="Times New Roman" charset="0"/>
                          </a:rPr>
                        </m:ctrlPr>
                      </m:funcPr>
                      <m:fName>
                        <m:r>
                          <m:rPr>
                            <m:sty m:val="p"/>
                          </m:rPr>
                          <a:rPr kumimoji="1" lang="en-US" altLang="zh-TW" b="0" i="0" smtClean="0">
                            <a:latin typeface="Cambria Math" charset="0"/>
                            <a:ea typeface="Times New Roman" charset="0"/>
                            <a:cs typeface="Times New Roman" charset="0"/>
                          </a:rPr>
                          <m:t>log</m:t>
                        </m:r>
                      </m:fName>
                      <m:e>
                        <m:d>
                          <m:dPr>
                            <m:ctrlPr>
                              <a:rPr kumimoji="1" lang="en-US" altLang="zh-TW" b="0" i="1" smtClean="0">
                                <a:latin typeface="Cambria Math" charset="0"/>
                                <a:ea typeface="Times New Roman" charset="0"/>
                                <a:cs typeface="Times New Roman" charset="0"/>
                              </a:rPr>
                            </m:ctrlPr>
                          </m:dPr>
                          <m:e>
                            <m:f>
                              <m:fPr>
                                <m:ctrlPr>
                                  <a:rPr kumimoji="1" lang="en-US" altLang="zh-TW" b="0" i="1" smtClean="0">
                                    <a:latin typeface="Cambria Math" charset="0"/>
                                    <a:ea typeface="Times New Roman" charset="0"/>
                                    <a:cs typeface="Times New Roman" charset="0"/>
                                  </a:rPr>
                                </m:ctrlPr>
                              </m:fPr>
                              <m:num>
                                <m:r>
                                  <a:rPr kumimoji="1" lang="en-US" altLang="zh-TW" b="0" i="1" smtClean="0">
                                    <a:latin typeface="Cambria Math" charset="0"/>
                                    <a:ea typeface="Times New Roman" charset="0"/>
                                    <a:cs typeface="Times New Roman" charset="0"/>
                                  </a:rPr>
                                  <m:t>𝑃</m:t>
                                </m:r>
                                <m:d>
                                  <m:dPr>
                                    <m:ctrlPr>
                                      <a:rPr kumimoji="1" lang="en-US" altLang="zh-TW" b="0" i="1" smtClean="0">
                                        <a:latin typeface="Cambria Math" charset="0"/>
                                        <a:ea typeface="Times New Roman" charset="0"/>
                                        <a:cs typeface="Times New Roman" charset="0"/>
                                      </a:rPr>
                                    </m:ctrlPr>
                                  </m:dPr>
                                  <m:e>
                                    <m:r>
                                      <a:rPr kumimoji="1" lang="en-US" altLang="zh-TW" b="0" i="1" smtClean="0">
                                        <a:latin typeface="Cambria Math" charset="0"/>
                                        <a:ea typeface="Times New Roman" charset="0"/>
                                        <a:cs typeface="Times New Roman" charset="0"/>
                                      </a:rPr>
                                      <m:t>𝑖</m:t>
                                    </m:r>
                                  </m:e>
                                </m:d>
                              </m:num>
                              <m:den>
                                <m:r>
                                  <a:rPr kumimoji="1" lang="en-US" altLang="zh-TW" b="0" i="1" smtClean="0">
                                    <a:latin typeface="Cambria Math" charset="0"/>
                                    <a:ea typeface="Times New Roman" charset="0"/>
                                    <a:cs typeface="Times New Roman" charset="0"/>
                                  </a:rPr>
                                  <m:t>𝑄</m:t>
                                </m:r>
                                <m:d>
                                  <m:dPr>
                                    <m:ctrlPr>
                                      <a:rPr kumimoji="1" lang="en-US" altLang="zh-TW" b="0" i="1" smtClean="0">
                                        <a:latin typeface="Cambria Math" charset="0"/>
                                        <a:ea typeface="Times New Roman" charset="0"/>
                                        <a:cs typeface="Times New Roman" charset="0"/>
                                      </a:rPr>
                                    </m:ctrlPr>
                                  </m:dPr>
                                  <m:e>
                                    <m:r>
                                      <a:rPr kumimoji="1" lang="en-US" altLang="zh-TW" b="0" i="1" smtClean="0">
                                        <a:latin typeface="Cambria Math" charset="0"/>
                                        <a:ea typeface="Times New Roman" charset="0"/>
                                        <a:cs typeface="Times New Roman" charset="0"/>
                                      </a:rPr>
                                      <m:t>𝑖</m:t>
                                    </m:r>
                                  </m:e>
                                </m:d>
                              </m:den>
                            </m:f>
                          </m:e>
                        </m:d>
                      </m:e>
                    </m:func>
                  </m:oMath>
                </a14:m>
                <a:endParaRPr kumimoji="1" lang="en-US" altLang="zh-TW" dirty="0" smtClean="0">
                  <a:latin typeface="Times New Roman" charset="0"/>
                  <a:ea typeface="Times New Roman" charset="0"/>
                  <a:cs typeface="Times New Roman" charset="0"/>
                </a:endParaRPr>
              </a:p>
              <a:p>
                <a:pPr>
                  <a:lnSpc>
                    <a:spcPct val="100000"/>
                  </a:lnSpc>
                </a:pPr>
                <a:r>
                  <a:rPr kumimoji="1" lang="en-US" altLang="zh-TW" dirty="0" smtClean="0">
                    <a:latin typeface="Times New Roman" charset="0"/>
                    <a:ea typeface="Times New Roman" charset="0"/>
                    <a:cs typeface="Times New Roman" charset="0"/>
                  </a:rPr>
                  <a:t>  The RE between two jitter motion modes is low, whereas that between the intentional and jitter motion modes is high.</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217" t="-140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932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Proposed Digital Image Stabilization Framework</a:t>
            </a:r>
            <a:endParaRPr kumimoji="1" lang="zh-TW" altLang="en-US" sz="4000" dirty="0">
              <a:latin typeface="Times New Roman" charset="0"/>
              <a:ea typeface="Times New Roman" charset="0"/>
              <a:cs typeface="Times New Roman" charset="0"/>
            </a:endParaRP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6163" y="2562226"/>
            <a:ext cx="11419673" cy="2903039"/>
          </a:xfrm>
        </p:spPr>
      </p:pic>
    </p:spTree>
    <p:extLst>
      <p:ext uri="{BB962C8B-B14F-4D97-AF65-F5344CB8AC3E}">
        <p14:creationId xmlns:p14="http://schemas.microsoft.com/office/powerpoint/2010/main" val="18494747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Proposed Digital Image Stabilization Framework</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pPr marL="0" indent="0">
              <a:buNone/>
            </a:pPr>
            <a:r>
              <a:rPr kumimoji="1" lang="en-US" altLang="zh-TW" dirty="0" smtClean="0">
                <a:latin typeface="Times New Roman" charset="0"/>
                <a:ea typeface="Times New Roman" charset="0"/>
                <a:cs typeface="Times New Roman" charset="0"/>
              </a:rPr>
              <a:t>3.1 Motion Estimation</a:t>
            </a:r>
          </a:p>
          <a:p>
            <a:r>
              <a:rPr kumimoji="1" lang="en-US" altLang="zh-TW" dirty="0" smtClean="0">
                <a:latin typeface="Times New Roman" charset="0"/>
                <a:ea typeface="Times New Roman" charset="0"/>
                <a:cs typeface="Times New Roman" charset="0"/>
              </a:rPr>
              <a:t>SIFT &amp; RANSAC</a:t>
            </a:r>
            <a:endParaRPr kumimoji="1" lang="zh-TW" altLang="en-US" dirty="0">
              <a:latin typeface="Times New Roman" charset="0"/>
              <a:ea typeface="Times New Roman" charset="0"/>
              <a:cs typeface="Times New Roman" charset="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62" y="2895600"/>
            <a:ext cx="10460038" cy="3606534"/>
          </a:xfrm>
          <a:prstGeom prst="rect">
            <a:avLst/>
          </a:prstGeom>
        </p:spPr>
      </p:pic>
    </p:spTree>
    <p:extLst>
      <p:ext uri="{BB962C8B-B14F-4D97-AF65-F5344CB8AC3E}">
        <p14:creationId xmlns:p14="http://schemas.microsoft.com/office/powerpoint/2010/main" val="2011529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Proposed Digital Image Stabilization Framework</a:t>
            </a:r>
            <a:endParaRPr kumimoji="1" lang="zh-TW" altLang="en-US" sz="40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marL="0" indent="0">
                  <a:buNone/>
                </a:pPr>
                <a:r>
                  <a:rPr kumimoji="1" lang="en-US" altLang="zh-TW" dirty="0" smtClean="0">
                    <a:latin typeface="Times New Roman" charset="0"/>
                    <a:ea typeface="Times New Roman" charset="0"/>
                    <a:cs typeface="Times New Roman" charset="0"/>
                  </a:rPr>
                  <a:t>3.2 Motion Separation</a:t>
                </a:r>
              </a:p>
              <a:p>
                <a:pPr marL="0" indent="0">
                  <a:buNone/>
                </a:pPr>
                <a14:m>
                  <m:oMathPara xmlns:m="http://schemas.openxmlformats.org/officeDocument/2006/math">
                    <m:oMathParaPr>
                      <m:jc m:val="centerGroup"/>
                    </m:oMathParaPr>
                    <m:oMath xmlns:m="http://schemas.openxmlformats.org/officeDocument/2006/math">
                      <m:r>
                        <a:rPr kumimoji="1" lang="en-US" altLang="zh-TW" b="0" i="1" dirty="0" smtClean="0">
                          <a:latin typeface="Cambria Math" charset="0"/>
                          <a:ea typeface="Times New Roman" charset="0"/>
                          <a:cs typeface="Times New Roman" charset="0"/>
                        </a:rPr>
                        <m:t>𝐺</m:t>
                      </m:r>
                      <m:d>
                        <m:dPr>
                          <m:ctrlPr>
                            <a:rPr kumimoji="1" lang="en-US" altLang="zh-TW" b="0" i="1" dirty="0" smtClean="0">
                              <a:latin typeface="Cambria Math" charset="0"/>
                              <a:ea typeface="Times New Roman" charset="0"/>
                              <a:cs typeface="Times New Roman" charset="0"/>
                            </a:rPr>
                          </m:ctrlPr>
                        </m:dPr>
                        <m:e>
                          <m:r>
                            <a:rPr kumimoji="1" lang="en-US" altLang="zh-TW" b="0" i="1" dirty="0" smtClean="0">
                              <a:latin typeface="Cambria Math" charset="0"/>
                              <a:ea typeface="Times New Roman" charset="0"/>
                              <a:cs typeface="Times New Roman" charset="0"/>
                            </a:rPr>
                            <m:t>𝑡</m:t>
                          </m:r>
                        </m:e>
                      </m:d>
                      <m:r>
                        <a:rPr kumimoji="1" lang="en-US" altLang="zh-TW" b="0" i="1" dirty="0" smtClean="0">
                          <a:latin typeface="Cambria Math" charset="0"/>
                          <a:ea typeface="Times New Roman" charset="0"/>
                          <a:cs typeface="Times New Roman" charset="0"/>
                        </a:rPr>
                        <m:t>=</m:t>
                      </m:r>
                      <m:r>
                        <a:rPr kumimoji="1" lang="en-US" altLang="zh-TW" b="0" i="1" dirty="0" smtClean="0">
                          <a:latin typeface="Cambria Math" charset="0"/>
                          <a:ea typeface="Times New Roman" charset="0"/>
                          <a:cs typeface="Times New Roman" charset="0"/>
                        </a:rPr>
                        <m:t>𝐼</m:t>
                      </m:r>
                      <m:d>
                        <m:dPr>
                          <m:ctrlPr>
                            <a:rPr kumimoji="1" lang="en-US" altLang="zh-TW" b="0" i="1" dirty="0" smtClean="0">
                              <a:latin typeface="Cambria Math" charset="0"/>
                              <a:ea typeface="Times New Roman" charset="0"/>
                              <a:cs typeface="Times New Roman" charset="0"/>
                            </a:rPr>
                          </m:ctrlPr>
                        </m:dPr>
                        <m:e>
                          <m:r>
                            <a:rPr kumimoji="1" lang="en-US" altLang="zh-TW" b="0" i="1" dirty="0" smtClean="0">
                              <a:latin typeface="Cambria Math" charset="0"/>
                              <a:ea typeface="Times New Roman" charset="0"/>
                              <a:cs typeface="Times New Roman" charset="0"/>
                            </a:rPr>
                            <m:t>𝑡</m:t>
                          </m:r>
                        </m:e>
                      </m:d>
                      <m:r>
                        <a:rPr kumimoji="1" lang="en-US" altLang="zh-TW" b="0" i="1" dirty="0" smtClean="0">
                          <a:latin typeface="Cambria Math" charset="0"/>
                          <a:ea typeface="Times New Roman" charset="0"/>
                          <a:cs typeface="Times New Roman" charset="0"/>
                        </a:rPr>
                        <m:t>+</m:t>
                      </m:r>
                      <m:r>
                        <a:rPr kumimoji="1" lang="en-US" altLang="zh-TW" b="0" i="1" dirty="0" smtClean="0">
                          <a:latin typeface="Cambria Math" charset="0"/>
                          <a:ea typeface="Times New Roman" charset="0"/>
                          <a:cs typeface="Times New Roman" charset="0"/>
                        </a:rPr>
                        <m:t>𝐽</m:t>
                      </m:r>
                      <m:r>
                        <a:rPr kumimoji="1" lang="en-US" altLang="zh-TW" b="0" i="1" dirty="0" smtClean="0">
                          <a:latin typeface="Cambria Math" charset="0"/>
                          <a:ea typeface="Times New Roman" charset="0"/>
                          <a:cs typeface="Times New Roman" charset="0"/>
                        </a:rPr>
                        <m:t>(</m:t>
                      </m:r>
                      <m:r>
                        <a:rPr kumimoji="1" lang="en-US" altLang="zh-TW" b="0" i="1" dirty="0" smtClean="0">
                          <a:latin typeface="Cambria Math" charset="0"/>
                          <a:ea typeface="Times New Roman" charset="0"/>
                          <a:cs typeface="Times New Roman" charset="0"/>
                        </a:rPr>
                        <m:t>𝑡</m:t>
                      </m:r>
                      <m:r>
                        <a:rPr kumimoji="1" lang="en-US" altLang="zh-TW" b="0" i="1" dirty="0" smtClean="0">
                          <a:latin typeface="Cambria Math" charset="0"/>
                          <a:ea typeface="Times New Roman" charset="0"/>
                          <a:cs typeface="Times New Roman" charset="0"/>
                        </a:rPr>
                        <m:t>)</m:t>
                      </m:r>
                    </m:oMath>
                  </m:oMathPara>
                </a14:m>
                <a:endParaRPr kumimoji="1" lang="zh-TW" altLang="en-US" dirty="0">
                  <a:latin typeface="Times New Roman" charset="0"/>
                  <a:ea typeface="Times New Roman" charset="0"/>
                  <a:cs typeface="Times New Roman"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217" t="-2381"/>
                </a:stretch>
              </a:blipFill>
            </p:spPr>
            <p:txBody>
              <a:bodyPr/>
              <a:lstStyle/>
              <a:p>
                <a:r>
                  <a:rPr lang="zh-TW" altLang="en-US">
                    <a:noFill/>
                  </a:rPr>
                  <a:t> </a:t>
                </a:r>
              </a:p>
            </p:txBody>
          </p:sp>
        </mc:Fallback>
      </mc:AlternateContent>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300" y="2701132"/>
            <a:ext cx="7645400" cy="3779308"/>
          </a:xfrm>
          <a:prstGeom prst="rect">
            <a:avLst/>
          </a:prstGeom>
        </p:spPr>
      </p:pic>
    </p:spTree>
    <p:extLst>
      <p:ext uri="{BB962C8B-B14F-4D97-AF65-F5344CB8AC3E}">
        <p14:creationId xmlns:p14="http://schemas.microsoft.com/office/powerpoint/2010/main" val="8943480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Proposed Digital Image Stabilization Framework</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pPr marL="0" indent="0">
              <a:buNone/>
            </a:pPr>
            <a:r>
              <a:rPr kumimoji="1" lang="en-US" altLang="zh-TW" dirty="0" smtClean="0">
                <a:latin typeface="Times New Roman" charset="0"/>
                <a:ea typeface="Times New Roman" charset="0"/>
                <a:cs typeface="Times New Roman" charset="0"/>
              </a:rPr>
              <a:t>3.2 Motion Separation</a:t>
            </a:r>
          </a:p>
          <a:p>
            <a:r>
              <a:rPr kumimoji="1" lang="en-US" altLang="zh-TW" dirty="0" smtClean="0">
                <a:latin typeface="Times New Roman" charset="0"/>
                <a:ea typeface="Times New Roman" charset="0"/>
                <a:cs typeface="Times New Roman" charset="0"/>
              </a:rPr>
              <a:t>GMV is decomposed via VMD.</a:t>
            </a: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837" y="2952592"/>
            <a:ext cx="7426325" cy="3541456"/>
          </a:xfrm>
          <a:prstGeom prst="rect">
            <a:avLst/>
          </a:prstGeom>
        </p:spPr>
      </p:pic>
    </p:spTree>
    <p:extLst>
      <p:ext uri="{BB962C8B-B14F-4D97-AF65-F5344CB8AC3E}">
        <p14:creationId xmlns:p14="http://schemas.microsoft.com/office/powerpoint/2010/main" val="654927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Proposed Digital Image Stabilization Framework</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pPr marL="0" indent="0">
              <a:buNone/>
            </a:pPr>
            <a:r>
              <a:rPr kumimoji="1" lang="en-US" altLang="zh-TW" dirty="0" smtClean="0">
                <a:latin typeface="Times New Roman" charset="0"/>
                <a:ea typeface="Times New Roman" charset="0"/>
                <a:cs typeface="Times New Roman" charset="0"/>
              </a:rPr>
              <a:t>3.3 Intentional Motion Vector Reconstruction</a:t>
            </a:r>
          </a:p>
          <a:p>
            <a:pPr marL="0" indent="0">
              <a:buNone/>
            </a:pPr>
            <a:r>
              <a:rPr kumimoji="1" lang="en-US" altLang="zh-TW" dirty="0" smtClean="0">
                <a:latin typeface="Times New Roman" charset="0"/>
                <a:ea typeface="Times New Roman" charset="0"/>
                <a:cs typeface="Times New Roman" charset="0"/>
              </a:rPr>
              <a:t>RE is used to identify relevance among modes.</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911" y="2951163"/>
            <a:ext cx="7254875" cy="3515938"/>
          </a:xfrm>
          <a:prstGeom prst="rect">
            <a:avLst/>
          </a:prstGeom>
        </p:spPr>
      </p:pic>
    </p:spTree>
    <p:extLst>
      <p:ext uri="{BB962C8B-B14F-4D97-AF65-F5344CB8AC3E}">
        <p14:creationId xmlns:p14="http://schemas.microsoft.com/office/powerpoint/2010/main" val="1892877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Outline</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825624"/>
            <a:ext cx="10515600" cy="4769139"/>
          </a:xfrm>
        </p:spPr>
        <p:txBody>
          <a:bodyPr>
            <a:normAutofit/>
          </a:bodyPr>
          <a:lstStyle/>
          <a:p>
            <a:pPr>
              <a:lnSpc>
                <a:spcPct val="150000"/>
              </a:lnSpc>
            </a:pPr>
            <a:r>
              <a:rPr kumimoji="1" lang="en-US" altLang="zh-TW" dirty="0" smtClean="0">
                <a:latin typeface="Times New Roman" charset="0"/>
                <a:ea typeface="Times New Roman" charset="0"/>
                <a:cs typeface="Times New Roman" charset="0"/>
              </a:rPr>
              <a:t>Introduction</a:t>
            </a:r>
          </a:p>
          <a:p>
            <a:pPr>
              <a:lnSpc>
                <a:spcPct val="150000"/>
              </a:lnSpc>
            </a:pPr>
            <a:r>
              <a:rPr kumimoji="1" lang="en-US" altLang="zh-TW" dirty="0" smtClean="0">
                <a:latin typeface="Times New Roman" charset="0"/>
                <a:ea typeface="Times New Roman" charset="0"/>
                <a:cs typeface="Times New Roman" charset="0"/>
              </a:rPr>
              <a:t>Related Work</a:t>
            </a:r>
          </a:p>
          <a:p>
            <a:pPr>
              <a:lnSpc>
                <a:spcPct val="150000"/>
              </a:lnSpc>
            </a:pPr>
            <a:r>
              <a:rPr kumimoji="1" lang="en-US" altLang="zh-TW" dirty="0" smtClean="0">
                <a:latin typeface="Times New Roman" charset="0"/>
                <a:ea typeface="Times New Roman" charset="0"/>
                <a:cs typeface="Times New Roman" charset="0"/>
              </a:rPr>
              <a:t>Proposed Digital Image Stabilization Framework</a:t>
            </a:r>
          </a:p>
          <a:p>
            <a:pPr>
              <a:lnSpc>
                <a:spcPct val="150000"/>
              </a:lnSpc>
            </a:pPr>
            <a:r>
              <a:rPr kumimoji="1" lang="en-US" altLang="zh-TW" dirty="0" smtClean="0">
                <a:latin typeface="Times New Roman" charset="0"/>
                <a:ea typeface="Times New Roman" charset="0"/>
                <a:cs typeface="Times New Roman" charset="0"/>
              </a:rPr>
              <a:t>Experimental Results and Discussions</a:t>
            </a:r>
          </a:p>
          <a:p>
            <a:pPr>
              <a:lnSpc>
                <a:spcPct val="150000"/>
              </a:lnSpc>
            </a:pPr>
            <a:r>
              <a:rPr kumimoji="1" lang="en-US" altLang="zh-TW" dirty="0" smtClean="0">
                <a:latin typeface="Times New Roman" charset="0"/>
                <a:ea typeface="Times New Roman" charset="0"/>
                <a:cs typeface="Times New Roman" charset="0"/>
              </a:rPr>
              <a:t>Conclusions</a:t>
            </a:r>
          </a:p>
          <a:p>
            <a:pPr>
              <a:lnSpc>
                <a:spcPct val="150000"/>
              </a:lnSpc>
            </a:pPr>
            <a:r>
              <a:rPr kumimoji="1" lang="en-US" altLang="zh-TW" dirty="0" smtClean="0">
                <a:latin typeface="Times New Roman" charset="0"/>
                <a:ea typeface="Times New Roman" charset="0"/>
                <a:cs typeface="Times New Roman" charset="0"/>
              </a:rPr>
              <a:t>Implementation</a:t>
            </a:r>
            <a:endParaRPr kumimoji="1" lang="zh-TW"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65253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Proposed Digital Image Stabilization Framework</a:t>
            </a:r>
            <a:endParaRPr kumimoji="1" lang="zh-TW" altLang="en-US" sz="40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marL="0" indent="0">
                  <a:buNone/>
                </a:pPr>
                <a:r>
                  <a:rPr kumimoji="1" lang="en-US" altLang="zh-TW" dirty="0" smtClean="0">
                    <a:latin typeface="Times New Roman" charset="0"/>
                    <a:ea typeface="Times New Roman" charset="0"/>
                    <a:cs typeface="Times New Roman" charset="0"/>
                  </a:rPr>
                  <a:t>3.3 Intentional Motion Vector Reconstruction</a:t>
                </a:r>
              </a:p>
              <a:p>
                <a:pPr marL="0" indent="0">
                  <a:buNone/>
                </a:pPr>
                <a:r>
                  <a:rPr kumimoji="1" lang="en-US" altLang="zh-TW" dirty="0" smtClean="0">
                    <a:latin typeface="Times New Roman" charset="0"/>
                    <a:ea typeface="Times New Roman" charset="0"/>
                    <a:cs typeface="Times New Roman" charset="0"/>
                  </a:rPr>
                  <a:t>Obtain the reconstructed intentional motion:</a:t>
                </a:r>
              </a:p>
              <a:p>
                <a:pPr marL="0" indent="0">
                  <a:buNone/>
                </a:pPr>
                <a:endParaRPr kumimoji="1" lang="en-US" altLang="zh-TW" dirty="0">
                  <a:latin typeface="Times New Roman" charset="0"/>
                  <a:ea typeface="Times New Roman" charset="0"/>
                  <a:cs typeface="Times New Roman" charset="0"/>
                </a:endParaRPr>
              </a:p>
              <a:p>
                <a:pPr marL="0" indent="0">
                  <a:buNone/>
                </a:pPr>
                <a14:m>
                  <m:oMathPara xmlns:m="http://schemas.openxmlformats.org/officeDocument/2006/math">
                    <m:oMathParaPr>
                      <m:jc m:val="centerGroup"/>
                    </m:oMathParaPr>
                    <m:oMath xmlns:m="http://schemas.openxmlformats.org/officeDocument/2006/math">
                      <m:acc>
                        <m:accPr>
                          <m:chr m:val="̃"/>
                          <m:ctrlPr>
                            <a:rPr kumimoji="1" lang="en-US" altLang="zh-TW" i="1" smtClean="0">
                              <a:latin typeface="Cambria Math" charset="0"/>
                              <a:ea typeface="Times New Roman" charset="0"/>
                              <a:cs typeface="Times New Roman" charset="0"/>
                            </a:rPr>
                          </m:ctrlPr>
                        </m:accPr>
                        <m:e>
                          <m:r>
                            <a:rPr kumimoji="1" lang="en-US" altLang="zh-TW" b="0" i="1" smtClean="0">
                              <a:latin typeface="Cambria Math" charset="0"/>
                              <a:ea typeface="Times New Roman" charset="0"/>
                              <a:cs typeface="Times New Roman" charset="0"/>
                            </a:rPr>
                            <m:t>𝐼</m:t>
                          </m:r>
                        </m:e>
                      </m:acc>
                      <m:d>
                        <m:dPr>
                          <m:ctrlPr>
                            <a:rPr kumimoji="1" lang="en-US" altLang="zh-TW" b="0" i="1" smtClean="0">
                              <a:latin typeface="Cambria Math" charset="0"/>
                              <a:ea typeface="Times New Roman" charset="0"/>
                              <a:cs typeface="Times New Roman" charset="0"/>
                            </a:rPr>
                          </m:ctrlPr>
                        </m:dPr>
                        <m:e>
                          <m:r>
                            <a:rPr kumimoji="1" lang="en-US" altLang="zh-TW" b="0" i="1" smtClean="0">
                              <a:latin typeface="Cambria Math" charset="0"/>
                              <a:ea typeface="Times New Roman" charset="0"/>
                              <a:cs typeface="Times New Roman" charset="0"/>
                            </a:rPr>
                            <m:t>𝑡</m:t>
                          </m:r>
                        </m:e>
                      </m:d>
                      <m:r>
                        <a:rPr kumimoji="1" lang="en-US" altLang="zh-TW" b="0" i="1" smtClean="0">
                          <a:latin typeface="Cambria Math" charset="0"/>
                          <a:ea typeface="Times New Roman" charset="0"/>
                          <a:cs typeface="Times New Roman" charset="0"/>
                        </a:rPr>
                        <m:t>=</m:t>
                      </m:r>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𝑖</m:t>
                          </m:r>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𝐼𝑀</m:t>
                          </m:r>
                        </m:sub>
                        <m:sup/>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𝑀</m:t>
                              </m:r>
                            </m:e>
                            <m:sub>
                              <m:r>
                                <a:rPr kumimoji="1" lang="en-US" altLang="zh-TW" b="0" i="1" smtClean="0">
                                  <a:latin typeface="Cambria Math" charset="0"/>
                                  <a:ea typeface="Times New Roman" charset="0"/>
                                  <a:cs typeface="Times New Roman" charset="0"/>
                                </a:rPr>
                                <m:t>𝑖</m:t>
                              </m:r>
                            </m:sub>
                          </m:sSub>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𝐺</m:t>
                          </m:r>
                          <m:d>
                            <m:dPr>
                              <m:ctrlPr>
                                <a:rPr kumimoji="1" lang="en-US" altLang="zh-TW" b="0" i="1" smtClean="0">
                                  <a:latin typeface="Cambria Math" charset="0"/>
                                  <a:ea typeface="Times New Roman" charset="0"/>
                                  <a:cs typeface="Times New Roman" charset="0"/>
                                </a:rPr>
                              </m:ctrlPr>
                            </m:dPr>
                            <m:e>
                              <m:r>
                                <a:rPr kumimoji="1" lang="en-US" altLang="zh-TW" b="0" i="1" smtClean="0">
                                  <a:latin typeface="Cambria Math" charset="0"/>
                                  <a:ea typeface="Times New Roman" charset="0"/>
                                  <a:cs typeface="Times New Roman" charset="0"/>
                                </a:rPr>
                                <m:t>𝑡</m:t>
                              </m:r>
                            </m:e>
                          </m:d>
                          <m:r>
                            <a:rPr kumimoji="1" lang="en-US" altLang="zh-TW" b="0" i="1" smtClean="0">
                              <a:latin typeface="Cambria Math" charset="0"/>
                              <a:ea typeface="Times New Roman" charset="0"/>
                              <a:cs typeface="Times New Roman" charset="0"/>
                            </a:rPr>
                            <m:t>−</m:t>
                          </m:r>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𝑖</m:t>
                              </m:r>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𝐽𝑀</m:t>
                              </m:r>
                            </m:sub>
                            <m:sup/>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𝑀</m:t>
                                  </m:r>
                                </m:e>
                                <m:sub>
                                  <m:r>
                                    <a:rPr kumimoji="1" lang="en-US" altLang="zh-TW" b="0" i="1" smtClean="0">
                                      <a:latin typeface="Cambria Math" charset="0"/>
                                      <a:ea typeface="Times New Roman" charset="0"/>
                                      <a:cs typeface="Times New Roman" charset="0"/>
                                    </a:rPr>
                                    <m:t>𝑖</m:t>
                                  </m:r>
                                </m:sub>
                              </m:sSub>
                            </m:e>
                          </m:nary>
                        </m:e>
                      </m:nary>
                    </m:oMath>
                  </m:oMathPara>
                </a14:m>
                <a:endParaRPr kumimoji="1" lang="en-US" altLang="zh-TW" dirty="0" smtClean="0">
                  <a:latin typeface="Times New Roman" charset="0"/>
                  <a:ea typeface="Times New Roman" charset="0"/>
                  <a:cs typeface="Times New Roman"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217" t="-23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116277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marL="0" indent="0">
                  <a:buNone/>
                </a:pPr>
                <a:r>
                  <a:rPr kumimoji="1" lang="en-US" altLang="zh-TW" dirty="0" smtClean="0">
                    <a:latin typeface="Times New Roman" charset="0"/>
                    <a:ea typeface="Times New Roman" charset="0"/>
                    <a:cs typeface="Times New Roman" charset="0"/>
                  </a:rPr>
                  <a:t>4.1 Performance of the RE</a:t>
                </a:r>
              </a:p>
              <a:p>
                <a:pPr marL="0" indent="0">
                  <a:buNone/>
                </a:pPr>
                <a:r>
                  <a:rPr kumimoji="1" lang="en-US" altLang="zh-TW" dirty="0" smtClean="0">
                    <a:latin typeface="Times New Roman" charset="0"/>
                    <a:ea typeface="Times New Roman" charset="0"/>
                    <a:cs typeface="Times New Roman" charset="0"/>
                  </a:rPr>
                  <a:t>Given a known clean signal </a:t>
                </a:r>
                <a14:m>
                  <m:oMath xmlns:m="http://schemas.openxmlformats.org/officeDocument/2006/math">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𝑓</m:t>
                        </m:r>
                      </m:e>
                      <m:sub>
                        <m:r>
                          <a:rPr kumimoji="1" lang="en-US" altLang="zh-TW" b="0" i="1" smtClean="0">
                            <a:latin typeface="Cambria Math" charset="0"/>
                            <a:ea typeface="Times New Roman" charset="0"/>
                            <a:cs typeface="Times New Roman" charset="0"/>
                          </a:rPr>
                          <m:t>h</m:t>
                        </m:r>
                      </m:sub>
                    </m:sSub>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𝑡</m:t>
                    </m:r>
                    <m:r>
                      <a:rPr kumimoji="1" lang="en-US" altLang="zh-TW" b="0" i="1" smtClean="0">
                        <a:latin typeface="Cambria Math" charset="0"/>
                        <a:ea typeface="Times New Roman" charset="0"/>
                        <a:cs typeface="Times New Roman" charset="0"/>
                      </a:rPr>
                      <m:t>)</m:t>
                    </m:r>
                  </m:oMath>
                </a14:m>
                <a:r>
                  <a:rPr kumimoji="1" lang="en-US" altLang="zh-TW" dirty="0" smtClean="0">
                    <a:latin typeface="Times New Roman" charset="0"/>
                    <a:ea typeface="Times New Roman" charset="0"/>
                    <a:cs typeface="Times New Roman" charset="0"/>
                  </a:rPr>
                  <a:t>, contaminating the signal with different kind of noises:</a:t>
                </a:r>
              </a:p>
              <a:p>
                <a:pPr marL="971550" lvl="1" indent="-514350">
                  <a:buFont typeface="+mj-lt"/>
                  <a:buAutoNum type="arabicPeriod"/>
                </a:pPr>
                <a:r>
                  <a:rPr kumimoji="1" lang="en-US" altLang="zh-TW" dirty="0" smtClean="0">
                    <a:latin typeface="Times New Roman" charset="0"/>
                    <a:ea typeface="Times New Roman" charset="0"/>
                    <a:cs typeface="Times New Roman" charset="0"/>
                  </a:rPr>
                  <a:t>Gaussian noise</a:t>
                </a:r>
              </a:p>
              <a:p>
                <a:pPr marL="971550" lvl="1" indent="-514350">
                  <a:buFont typeface="+mj-lt"/>
                  <a:buAutoNum type="arabicPeriod"/>
                </a:pPr>
                <a:r>
                  <a:rPr kumimoji="1" lang="en-US" altLang="zh-TW" dirty="0" smtClean="0">
                    <a:latin typeface="Times New Roman" charset="0"/>
                    <a:ea typeface="Times New Roman" charset="0"/>
                    <a:cs typeface="Times New Roman" charset="0"/>
                  </a:rPr>
                  <a:t>Office noise</a:t>
                </a:r>
              </a:p>
              <a:p>
                <a:pPr marL="971550" lvl="1" indent="-514350">
                  <a:buFont typeface="+mj-lt"/>
                  <a:buAutoNum type="arabicPeriod"/>
                </a:pPr>
                <a:r>
                  <a:rPr kumimoji="1" lang="en-US" altLang="zh-TW" dirty="0" smtClean="0">
                    <a:latin typeface="Times New Roman" charset="0"/>
                    <a:ea typeface="Times New Roman" charset="0"/>
                    <a:cs typeface="Times New Roman" charset="0"/>
                  </a:rPr>
                  <a:t>Factory noise</a:t>
                </a:r>
                <a:br>
                  <a:rPr kumimoji="1" lang="en-US" altLang="zh-TW" dirty="0" smtClean="0">
                    <a:latin typeface="Times New Roman" charset="0"/>
                    <a:ea typeface="Times New Roman" charset="0"/>
                    <a:cs typeface="Times New Roman" charset="0"/>
                  </a:rPr>
                </a:br>
                <a:endParaRPr kumimoji="1" lang="en-US" altLang="zh-TW" dirty="0" smtClean="0">
                  <a:latin typeface="Times New Roman" charset="0"/>
                  <a:ea typeface="Times New Roman" charset="0"/>
                  <a:cs typeface="Times New Roman" charset="0"/>
                </a:endParaRPr>
              </a:p>
              <a:p>
                <a:pPr marL="457200" lvl="1" indent="0">
                  <a:buNone/>
                </a:pPr>
                <a14:m>
                  <m:oMathPara xmlns:m="http://schemas.openxmlformats.org/officeDocument/2006/math">
                    <m:oMathParaPr>
                      <m:jc m:val="centerGroup"/>
                    </m:oMathParaPr>
                    <m:oMath xmlns:m="http://schemas.openxmlformats.org/officeDocument/2006/math">
                      <m:r>
                        <a:rPr kumimoji="1" lang="en-US" altLang="zh-TW" sz="2800" b="0" i="1" smtClean="0">
                          <a:latin typeface="Cambria Math" charset="0"/>
                          <a:ea typeface="Times New Roman" charset="0"/>
                          <a:cs typeface="Times New Roman" charset="0"/>
                        </a:rPr>
                        <m:t>𝑓</m:t>
                      </m:r>
                      <m:d>
                        <m:dPr>
                          <m:ctrlPr>
                            <a:rPr kumimoji="1" lang="en-US" altLang="zh-TW" sz="2800" b="0" i="1" smtClean="0">
                              <a:latin typeface="Cambria Math" charset="0"/>
                              <a:ea typeface="Times New Roman" charset="0"/>
                              <a:cs typeface="Times New Roman" charset="0"/>
                            </a:rPr>
                          </m:ctrlPr>
                        </m:dPr>
                        <m:e>
                          <m:r>
                            <a:rPr kumimoji="1" lang="en-US" altLang="zh-TW" sz="2800" b="0" i="1" smtClean="0">
                              <a:latin typeface="Cambria Math" charset="0"/>
                              <a:ea typeface="Times New Roman" charset="0"/>
                              <a:cs typeface="Times New Roman" charset="0"/>
                            </a:rPr>
                            <m:t>𝑡</m:t>
                          </m:r>
                        </m:e>
                      </m:d>
                      <m:r>
                        <a:rPr kumimoji="1" lang="en-US" altLang="zh-TW" sz="2800" b="0" i="1" smtClean="0">
                          <a:latin typeface="Cambria Math" charset="0"/>
                          <a:ea typeface="Times New Roman" charset="0"/>
                          <a:cs typeface="Times New Roman" charset="0"/>
                        </a:rPr>
                        <m:t>=</m:t>
                      </m:r>
                      <m:sSub>
                        <m:sSubPr>
                          <m:ctrlPr>
                            <a:rPr kumimoji="1" lang="en-US" altLang="zh-TW" sz="2800" b="0" i="1" smtClean="0">
                              <a:latin typeface="Cambria Math" charset="0"/>
                              <a:ea typeface="Times New Roman" charset="0"/>
                              <a:cs typeface="Times New Roman" charset="0"/>
                            </a:rPr>
                          </m:ctrlPr>
                        </m:sSubPr>
                        <m:e>
                          <m:r>
                            <a:rPr kumimoji="1" lang="en-US" altLang="zh-TW" sz="2800" b="0" i="1" smtClean="0">
                              <a:latin typeface="Cambria Math" charset="0"/>
                              <a:ea typeface="Times New Roman" charset="0"/>
                              <a:cs typeface="Times New Roman" charset="0"/>
                            </a:rPr>
                            <m:t>𝑓</m:t>
                          </m:r>
                        </m:e>
                        <m:sub>
                          <m:r>
                            <a:rPr kumimoji="1" lang="en-US" altLang="zh-TW" sz="2800" b="0" i="1" smtClean="0">
                              <a:latin typeface="Cambria Math" charset="0"/>
                              <a:ea typeface="Times New Roman" charset="0"/>
                              <a:cs typeface="Times New Roman" charset="0"/>
                            </a:rPr>
                            <m:t>h</m:t>
                          </m:r>
                        </m:sub>
                      </m:sSub>
                      <m:d>
                        <m:dPr>
                          <m:ctrlPr>
                            <a:rPr kumimoji="1" lang="en-US" altLang="zh-TW" sz="2800" b="0" i="1" smtClean="0">
                              <a:latin typeface="Cambria Math" charset="0"/>
                              <a:ea typeface="Times New Roman" charset="0"/>
                              <a:cs typeface="Times New Roman" charset="0"/>
                            </a:rPr>
                          </m:ctrlPr>
                        </m:dPr>
                        <m:e>
                          <m:r>
                            <a:rPr kumimoji="1" lang="en-US" altLang="zh-TW" sz="2800" b="0" i="1" smtClean="0">
                              <a:latin typeface="Cambria Math" charset="0"/>
                              <a:ea typeface="Times New Roman" charset="0"/>
                              <a:cs typeface="Times New Roman" charset="0"/>
                            </a:rPr>
                            <m:t>𝑡</m:t>
                          </m:r>
                        </m:e>
                      </m:d>
                      <m:r>
                        <a:rPr kumimoji="1" lang="en-US" altLang="zh-TW" sz="2800" b="0" i="1" smtClean="0">
                          <a:latin typeface="Cambria Math" charset="0"/>
                          <a:ea typeface="Times New Roman" charset="0"/>
                          <a:cs typeface="Times New Roman" charset="0"/>
                        </a:rPr>
                        <m:t>+</m:t>
                      </m:r>
                      <m:r>
                        <a:rPr kumimoji="1" lang="en-US" altLang="zh-TW" sz="2800" b="0" i="1" smtClean="0">
                          <a:latin typeface="Cambria Math" charset="0"/>
                          <a:ea typeface="Times New Roman" charset="0"/>
                          <a:cs typeface="Times New Roman" charset="0"/>
                        </a:rPr>
                        <m:t>𝑛</m:t>
                      </m:r>
                      <m:r>
                        <a:rPr kumimoji="1" lang="en-US" altLang="zh-TW" sz="2800" b="0" i="1" smtClean="0">
                          <a:latin typeface="Cambria Math" charset="0"/>
                          <a:ea typeface="Times New Roman" charset="0"/>
                          <a:cs typeface="Times New Roman" charset="0"/>
                        </a:rPr>
                        <m:t>(</m:t>
                      </m:r>
                      <m:r>
                        <a:rPr kumimoji="1" lang="en-US" altLang="zh-TW" sz="2800" b="0" i="1" smtClean="0">
                          <a:latin typeface="Cambria Math" charset="0"/>
                          <a:ea typeface="Times New Roman" charset="0"/>
                          <a:cs typeface="Times New Roman" charset="0"/>
                        </a:rPr>
                        <m:t>𝑡</m:t>
                      </m:r>
                      <m:r>
                        <a:rPr kumimoji="1" lang="en-US" altLang="zh-TW" sz="2800" b="0" i="1" smtClean="0">
                          <a:latin typeface="Cambria Math" charset="0"/>
                          <a:ea typeface="Times New Roman" charset="0"/>
                          <a:cs typeface="Times New Roman" charset="0"/>
                        </a:rPr>
                        <m:t>)</m:t>
                      </m:r>
                    </m:oMath>
                  </m:oMathPara>
                </a14:m>
                <a:endParaRPr kumimoji="1" lang="en-US" altLang="zh-TW" sz="2800" dirty="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217" t="-23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616209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00188"/>
            <a:ext cx="10515600" cy="5586412"/>
          </a:xfrm>
        </p:spPr>
        <p:txBody>
          <a:bodyPr>
            <a:normAutofit/>
          </a:bodyPr>
          <a:lstStyle/>
          <a:p>
            <a:pPr marL="0" indent="0">
              <a:buNone/>
            </a:pPr>
            <a:r>
              <a:rPr kumimoji="1" lang="en-US" altLang="zh-TW" dirty="0" smtClean="0">
                <a:latin typeface="Times New Roman" charset="0"/>
                <a:ea typeface="Times New Roman" charset="0"/>
                <a:cs typeface="Times New Roman" charset="0"/>
              </a:rPr>
              <a:t>4.1 Performance of the RE</a:t>
            </a:r>
          </a:p>
          <a:p>
            <a:pPr marL="0" indent="0">
              <a:buNone/>
            </a:pPr>
            <a:r>
              <a:rPr kumimoji="1" lang="en-US" altLang="zh-TW" dirty="0" smtClean="0">
                <a:latin typeface="Times New Roman" charset="0"/>
                <a:ea typeface="Times New Roman" charset="0"/>
                <a:cs typeface="Times New Roman" charset="0"/>
              </a:rPr>
              <a:t>Compare several selection criteria, including </a:t>
            </a:r>
          </a:p>
          <a:p>
            <a:pPr marL="971550" lvl="1" indent="-514350">
              <a:buFont typeface="+mj-lt"/>
              <a:buAutoNum type="arabicPeriod"/>
            </a:pPr>
            <a:r>
              <a:rPr kumimoji="1" lang="en-US" altLang="zh-TW" dirty="0" err="1" smtClean="0">
                <a:latin typeface="Times New Roman" charset="0"/>
                <a:ea typeface="Times New Roman" charset="0"/>
                <a:cs typeface="Times New Roman" charset="0"/>
              </a:rPr>
              <a:t>Hausdorff</a:t>
            </a:r>
            <a:r>
              <a:rPr kumimoji="1" lang="en-US" altLang="zh-TW" dirty="0" smtClean="0">
                <a:latin typeface="Times New Roman" charset="0"/>
                <a:ea typeface="Times New Roman" charset="0"/>
                <a:cs typeface="Times New Roman" charset="0"/>
              </a:rPr>
              <a:t> distance</a:t>
            </a:r>
          </a:p>
          <a:p>
            <a:pPr marL="971550" lvl="1" indent="-514350">
              <a:buFont typeface="+mj-lt"/>
              <a:buAutoNum type="arabicPeriod"/>
            </a:pPr>
            <a:r>
              <a:rPr kumimoji="1" lang="en-US" altLang="zh-TW" dirty="0" smtClean="0">
                <a:latin typeface="Times New Roman" charset="0"/>
                <a:ea typeface="Times New Roman" charset="0"/>
                <a:cs typeface="Times New Roman" charset="0"/>
              </a:rPr>
              <a:t>power amplitude</a:t>
            </a:r>
          </a:p>
          <a:p>
            <a:pPr marL="971550" lvl="1" indent="-514350">
              <a:buFont typeface="+mj-lt"/>
              <a:buAutoNum type="arabicPeriod"/>
            </a:pPr>
            <a:r>
              <a:rPr kumimoji="1" lang="en-US" altLang="zh-TW" dirty="0" smtClean="0">
                <a:latin typeface="Times New Roman" charset="0"/>
                <a:ea typeface="Times New Roman" charset="0"/>
                <a:cs typeface="Times New Roman" charset="0"/>
              </a:rPr>
              <a:t>correlation coefficient</a:t>
            </a:r>
            <a:br>
              <a:rPr kumimoji="1" lang="en-US" altLang="zh-TW" dirty="0" smtClean="0">
                <a:latin typeface="Times New Roman" charset="0"/>
                <a:ea typeface="Times New Roman" charset="0"/>
                <a:cs typeface="Times New Roman" charset="0"/>
              </a:rPr>
            </a:br>
            <a:endParaRPr kumimoji="1" lang="en-US" altLang="zh-TW" dirty="0" smtClean="0">
              <a:latin typeface="Times New Roman" charset="0"/>
              <a:ea typeface="Times New Roman" charset="0"/>
              <a:cs typeface="Times New Roman" charset="0"/>
            </a:endParaRPr>
          </a:p>
          <a:p>
            <a:pPr marL="457200" lvl="1" indent="0">
              <a:buNone/>
            </a:pPr>
            <a:endParaRPr kumimoji="1" lang="en-US" altLang="zh-TW"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085518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500188"/>
                <a:ext cx="10515600" cy="5586412"/>
              </a:xfrm>
            </p:spPr>
            <p:txBody>
              <a:bodyPr>
                <a:normAutofit/>
              </a:bodyPr>
              <a:lstStyle/>
              <a:p>
                <a:pPr marL="0" indent="0">
                  <a:buNone/>
                </a:pPr>
                <a:r>
                  <a:rPr kumimoji="1" lang="en-US" altLang="zh-TW" dirty="0" smtClean="0">
                    <a:latin typeface="Times New Roman" charset="0"/>
                    <a:ea typeface="Times New Roman" charset="0"/>
                    <a:cs typeface="Times New Roman" charset="0"/>
                  </a:rPr>
                  <a:t>4.1 Performance of the RE</a:t>
                </a:r>
              </a:p>
              <a:p>
                <a:pPr marL="0" indent="0">
                  <a:buNone/>
                </a:pPr>
                <a:r>
                  <a:rPr kumimoji="1" lang="en-US" altLang="zh-TW" dirty="0" smtClean="0">
                    <a:latin typeface="Times New Roman" charset="0"/>
                    <a:ea typeface="Times New Roman" charset="0"/>
                    <a:cs typeface="Times New Roman" charset="0"/>
                  </a:rPr>
                  <a:t>The evaluation steps:</a:t>
                </a:r>
              </a:p>
              <a:p>
                <a:pPr marL="971550" lvl="1" indent="-514350">
                  <a:buFont typeface="+mj-lt"/>
                  <a:buAutoNum type="arabicPeriod"/>
                </a:pPr>
                <a:r>
                  <a:rPr kumimoji="1" lang="en-US" altLang="zh-TW" dirty="0" smtClean="0">
                    <a:latin typeface="Times New Roman" charset="0"/>
                    <a:ea typeface="Times New Roman" charset="0"/>
                    <a:cs typeface="Times New Roman" charset="0"/>
                  </a:rPr>
                  <a:t>Noises are added to the original clean signal</a:t>
                </a:r>
              </a:p>
              <a:p>
                <a:pPr marL="971550" lvl="1" indent="-514350">
                  <a:buFont typeface="+mj-lt"/>
                  <a:buAutoNum type="arabicPeriod"/>
                </a:pPr>
                <a:r>
                  <a:rPr kumimoji="1" lang="en-US" altLang="zh-TW" dirty="0" smtClean="0">
                    <a:latin typeface="Times New Roman" charset="0"/>
                    <a:ea typeface="Times New Roman" charset="0"/>
                    <a:cs typeface="Times New Roman" charset="0"/>
                  </a:rPr>
                  <a:t>Noisy signals are decomposed into several modes via VMD</a:t>
                </a:r>
              </a:p>
              <a:p>
                <a:pPr marL="971550" lvl="1" indent="-514350">
                  <a:buFont typeface="+mj-lt"/>
                  <a:buAutoNum type="arabicPeriod"/>
                </a:pPr>
                <a:r>
                  <a:rPr kumimoji="1" lang="en-US" altLang="zh-TW" dirty="0" smtClean="0">
                    <a:latin typeface="Times New Roman" charset="0"/>
                    <a:ea typeface="Times New Roman" charset="0"/>
                    <a:cs typeface="Times New Roman" charset="0"/>
                  </a:rPr>
                  <a:t>According to different selection criteria, the modes are classified.</a:t>
                </a:r>
              </a:p>
              <a:p>
                <a:pPr marL="971550" lvl="1" indent="-514350">
                  <a:buFont typeface="+mj-lt"/>
                  <a:buAutoNum type="arabicPeriod"/>
                </a:pPr>
                <a:r>
                  <a:rPr kumimoji="1" lang="en-US" altLang="zh-TW" dirty="0" smtClean="0">
                    <a:latin typeface="Times New Roman" charset="0"/>
                    <a:ea typeface="Times New Roman" charset="0"/>
                    <a:cs typeface="Times New Roman" charset="0"/>
                  </a:rPr>
                  <a:t>The reconstructed clean signals are calculated by summing the relevant modes.</a:t>
                </a:r>
              </a:p>
              <a:p>
                <a:pPr marL="971550" lvl="1" indent="-514350">
                  <a:buFont typeface="+mj-lt"/>
                  <a:buAutoNum type="arabicPeriod"/>
                </a:pPr>
                <a:r>
                  <a:rPr kumimoji="1" lang="en-US" altLang="zh-TW" dirty="0" smtClean="0">
                    <a:latin typeface="Times New Roman" charset="0"/>
                    <a:ea typeface="Times New Roman" charset="0"/>
                    <a:cs typeface="Times New Roman" charset="0"/>
                  </a:rPr>
                  <a:t>Output SNRs are calculated for different reconstructed signals</a:t>
                </a:r>
              </a:p>
              <a:p>
                <a:pPr marL="457200" lvl="1" indent="0">
                  <a:buNone/>
                </a:pPr>
                <a14:m>
                  <m:oMathPara xmlns:m="http://schemas.openxmlformats.org/officeDocument/2006/math">
                    <m:oMathParaPr>
                      <m:jc m:val="centerGroup"/>
                    </m:oMathParaPr>
                    <m:oMath xmlns:m="http://schemas.openxmlformats.org/officeDocument/2006/math">
                      <m:r>
                        <a:rPr kumimoji="1" lang="en-US" altLang="zh-TW" b="0" i="1" smtClean="0">
                          <a:latin typeface="Cambria Math" charset="0"/>
                          <a:ea typeface="Times New Roman" charset="0"/>
                          <a:cs typeface="Times New Roman" charset="0"/>
                        </a:rPr>
                        <m:t>𝑆𝑁𝑅</m:t>
                      </m:r>
                      <m:r>
                        <a:rPr kumimoji="1" lang="en-US" altLang="zh-TW" b="0" i="1" smtClean="0">
                          <a:latin typeface="Cambria Math" charset="0"/>
                          <a:ea typeface="Times New Roman" charset="0"/>
                          <a:cs typeface="Times New Roman" charset="0"/>
                        </a:rPr>
                        <m:t>=10×</m:t>
                      </m:r>
                      <m:func>
                        <m:funcPr>
                          <m:ctrlPr>
                            <a:rPr kumimoji="1" lang="en-US" altLang="zh-TW" b="0" i="1" smtClean="0">
                              <a:latin typeface="Cambria Math" charset="0"/>
                              <a:ea typeface="Times New Roman" charset="0"/>
                              <a:cs typeface="Times New Roman" charset="0"/>
                            </a:rPr>
                          </m:ctrlPr>
                        </m:funcPr>
                        <m:fName>
                          <m:sSub>
                            <m:sSubPr>
                              <m:ctrlPr>
                                <a:rPr kumimoji="1" lang="en-US" altLang="zh-TW" b="0" i="1" smtClean="0">
                                  <a:latin typeface="Cambria Math" charset="0"/>
                                  <a:ea typeface="Times New Roman" charset="0"/>
                                  <a:cs typeface="Times New Roman" charset="0"/>
                                </a:rPr>
                              </m:ctrlPr>
                            </m:sSubPr>
                            <m:e>
                              <m:r>
                                <m:rPr>
                                  <m:sty m:val="p"/>
                                </m:rPr>
                                <a:rPr kumimoji="1" lang="en-US" altLang="zh-TW" b="0" i="0" smtClean="0">
                                  <a:latin typeface="Cambria Math" charset="0"/>
                                  <a:ea typeface="Times New Roman" charset="0"/>
                                  <a:cs typeface="Times New Roman" charset="0"/>
                                </a:rPr>
                                <m:t>log</m:t>
                              </m:r>
                            </m:e>
                            <m:sub>
                              <m:r>
                                <a:rPr kumimoji="1" lang="en-US" altLang="zh-TW" b="0" i="1" smtClean="0">
                                  <a:latin typeface="Cambria Math" charset="0"/>
                                  <a:ea typeface="Times New Roman" charset="0"/>
                                  <a:cs typeface="Times New Roman" charset="0"/>
                                </a:rPr>
                                <m:t>10</m:t>
                              </m:r>
                            </m:sub>
                          </m:sSub>
                        </m:fName>
                        <m:e>
                          <m:d>
                            <m:dPr>
                              <m:ctrlPr>
                                <a:rPr kumimoji="1" lang="en-US" altLang="zh-TW" b="0" i="1" smtClean="0">
                                  <a:latin typeface="Cambria Math" charset="0"/>
                                  <a:ea typeface="Times New Roman" charset="0"/>
                                  <a:cs typeface="Times New Roman" charset="0"/>
                                </a:rPr>
                              </m:ctrlPr>
                            </m:dPr>
                            <m:e>
                              <m:f>
                                <m:fPr>
                                  <m:ctrlPr>
                                    <a:rPr kumimoji="1" lang="en-US" altLang="zh-TW" b="0" i="1" smtClean="0">
                                      <a:latin typeface="Cambria Math" charset="0"/>
                                      <a:ea typeface="Times New Roman" charset="0"/>
                                      <a:cs typeface="Times New Roman" charset="0"/>
                                    </a:rPr>
                                  </m:ctrlPr>
                                </m:fPr>
                                <m:num>
                                  <m:r>
                                    <a:rPr kumimoji="1" lang="en-US" altLang="zh-TW" b="0" i="1" smtClean="0">
                                      <a:latin typeface="Cambria Math" charset="0"/>
                                      <a:ea typeface="Times New Roman" charset="0"/>
                                      <a:cs typeface="Times New Roman" charset="0"/>
                                    </a:rPr>
                                    <m:t>𝑃</m:t>
                                  </m:r>
                                </m:num>
                                <m:den>
                                  <m:acc>
                                    <m:accPr>
                                      <m:chr m:val="̅"/>
                                      <m:ctrlPr>
                                        <a:rPr kumimoji="1" lang="en-US" altLang="zh-TW" b="0" i="1" smtClean="0">
                                          <a:latin typeface="Cambria Math" charset="0"/>
                                          <a:ea typeface="Times New Roman" charset="0"/>
                                          <a:cs typeface="Times New Roman" charset="0"/>
                                        </a:rPr>
                                      </m:ctrlPr>
                                    </m:accPr>
                                    <m:e>
                                      <m:r>
                                        <a:rPr kumimoji="1" lang="en-US" altLang="zh-TW" b="0" i="1" smtClean="0">
                                          <a:latin typeface="Cambria Math" charset="0"/>
                                          <a:ea typeface="Times New Roman" charset="0"/>
                                          <a:cs typeface="Times New Roman" charset="0"/>
                                        </a:rPr>
                                        <m:t>𝑃</m:t>
                                      </m:r>
                                    </m:e>
                                  </m:acc>
                                </m:den>
                              </m:f>
                            </m:e>
                          </m:d>
                        </m:e>
                      </m:func>
                    </m:oMath>
                  </m:oMathPara>
                </a14:m>
                <a:r>
                  <a:rPr kumimoji="1" lang="en-US" altLang="zh-TW" dirty="0" smtClean="0">
                    <a:latin typeface="Times New Roman" charset="0"/>
                    <a:ea typeface="Times New Roman" charset="0"/>
                    <a:cs typeface="Times New Roman" charset="0"/>
                  </a:rPr>
                  <a:t/>
                </a:r>
                <a:br>
                  <a:rPr kumimoji="1" lang="en-US" altLang="zh-TW" dirty="0" smtClean="0">
                    <a:latin typeface="Times New Roman" charset="0"/>
                    <a:ea typeface="Times New Roman" charset="0"/>
                    <a:cs typeface="Times New Roman" charset="0"/>
                  </a:rPr>
                </a:br>
                <a:endParaRPr kumimoji="1" lang="en-US" altLang="zh-TW" dirty="0" smtClean="0">
                  <a:latin typeface="Times New Roman" charset="0"/>
                  <a:ea typeface="Times New Roman" charset="0"/>
                  <a:cs typeface="Times New Roman" charset="0"/>
                </a:endParaRPr>
              </a:p>
              <a:p>
                <a:pPr marL="457200" lvl="1" indent="0">
                  <a:buNone/>
                </a:pPr>
                <a:endParaRPr kumimoji="1" lang="en-US" altLang="zh-TW" dirty="0" smtClean="0">
                  <a:latin typeface="Times New Roman" charset="0"/>
                  <a:ea typeface="Times New Roman" charset="0"/>
                  <a:cs typeface="Times New Roman"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500188"/>
                <a:ext cx="10515600" cy="5586412"/>
              </a:xfrm>
              <a:blipFill rotWithShape="0">
                <a:blip r:embed="rId3"/>
                <a:stretch>
                  <a:fillRect l="-1217" t="-185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1352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4.1 Performance of the RE</a:t>
            </a:r>
          </a:p>
          <a:p>
            <a:pPr marL="0" indent="0" algn="ctr">
              <a:buNone/>
            </a:pPr>
            <a:r>
              <a:rPr kumimoji="1" lang="en-US" altLang="zh-TW" dirty="0" smtClean="0">
                <a:latin typeface="Times New Roman" charset="0"/>
                <a:ea typeface="Times New Roman" charset="0"/>
                <a:cs typeface="Times New Roman" charset="0"/>
              </a:rPr>
              <a:t>Gaussian noise</a:t>
            </a:r>
          </a:p>
          <a:p>
            <a:pPr marL="0" indent="0">
              <a:buNone/>
            </a:pPr>
            <a:endParaRPr kumimoji="1" lang="en-US" altLang="zh-TW" dirty="0" smtClean="0">
              <a:latin typeface="Times New Roman" charset="0"/>
              <a:ea typeface="Times New Roman" charset="0"/>
              <a:cs typeface="Times New Roman"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827" y="2708276"/>
            <a:ext cx="6864346" cy="3721059"/>
          </a:xfrm>
          <a:prstGeom prst="rect">
            <a:avLst/>
          </a:prstGeom>
        </p:spPr>
      </p:pic>
    </p:spTree>
    <p:extLst>
      <p:ext uri="{BB962C8B-B14F-4D97-AF65-F5344CB8AC3E}">
        <p14:creationId xmlns:p14="http://schemas.microsoft.com/office/powerpoint/2010/main" val="885651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4.1 Performance of the RE</a:t>
            </a:r>
          </a:p>
          <a:p>
            <a:pPr marL="0" indent="0" algn="ctr">
              <a:buNone/>
            </a:pPr>
            <a:r>
              <a:rPr kumimoji="1" lang="en-US" altLang="zh-TW" dirty="0" smtClean="0">
                <a:latin typeface="Times New Roman" charset="0"/>
                <a:ea typeface="Times New Roman" charset="0"/>
                <a:cs typeface="Times New Roman" charset="0"/>
              </a:rPr>
              <a:t>office noise</a:t>
            </a:r>
          </a:p>
          <a:p>
            <a:pPr marL="0" indent="0">
              <a:buNone/>
            </a:pPr>
            <a:endParaRPr kumimoji="1" lang="en-US" altLang="zh-TW" dirty="0" smtClean="0">
              <a:latin typeface="Times New Roman" charset="0"/>
              <a:ea typeface="Times New Roman" charset="0"/>
              <a:cs typeface="Times New Roman"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428" y="2708276"/>
            <a:ext cx="6843144" cy="3721059"/>
          </a:xfrm>
          <a:prstGeom prst="rect">
            <a:avLst/>
          </a:prstGeom>
        </p:spPr>
      </p:pic>
    </p:spTree>
    <p:extLst>
      <p:ext uri="{BB962C8B-B14F-4D97-AF65-F5344CB8AC3E}">
        <p14:creationId xmlns:p14="http://schemas.microsoft.com/office/powerpoint/2010/main" val="19250895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4.1 Performance of the RE</a:t>
            </a:r>
          </a:p>
          <a:p>
            <a:pPr marL="0" indent="0" algn="ctr">
              <a:buNone/>
            </a:pPr>
            <a:r>
              <a:rPr kumimoji="1" lang="en-US" altLang="zh-TW" dirty="0" smtClean="0">
                <a:latin typeface="Times New Roman" charset="0"/>
                <a:ea typeface="Times New Roman" charset="0"/>
                <a:cs typeface="Times New Roman" charset="0"/>
              </a:rPr>
              <a:t>factory noise</a:t>
            </a:r>
          </a:p>
          <a:p>
            <a:pPr marL="0" indent="0">
              <a:buNone/>
            </a:pPr>
            <a:endParaRPr kumimoji="1" lang="en-US" altLang="zh-TW" dirty="0" smtClean="0">
              <a:latin typeface="Times New Roman" charset="0"/>
              <a:ea typeface="Times New Roman" charset="0"/>
              <a:cs typeface="Times New Roman"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827" y="2710707"/>
            <a:ext cx="6864346" cy="3716196"/>
          </a:xfrm>
          <a:prstGeom prst="rect">
            <a:avLst/>
          </a:prstGeom>
        </p:spPr>
      </p:pic>
    </p:spTree>
    <p:extLst>
      <p:ext uri="{BB962C8B-B14F-4D97-AF65-F5344CB8AC3E}">
        <p14:creationId xmlns:p14="http://schemas.microsoft.com/office/powerpoint/2010/main" val="1451297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4.2 Performance of the VMD-RE Method in DIS</a:t>
                </a:r>
              </a:p>
              <a:p>
                <a:r>
                  <a:rPr kumimoji="1" lang="en-US" altLang="zh-TW" dirty="0" smtClean="0">
                    <a:latin typeface="Times New Roman" charset="0"/>
                    <a:ea typeface="Times New Roman" charset="0"/>
                    <a:cs typeface="Times New Roman" charset="0"/>
                  </a:rPr>
                  <a:t>A mounted camera represents the ground truth.</a:t>
                </a:r>
              </a:p>
              <a:p>
                <a:endParaRPr kumimoji="1" lang="en-US" altLang="zh-TW" dirty="0" smtClean="0">
                  <a:latin typeface="Times New Roman" charset="0"/>
                  <a:ea typeface="Times New Roman" charset="0"/>
                  <a:cs typeface="Times New Roman" charset="0"/>
                </a:endParaRPr>
              </a:p>
              <a:p>
                <a:pPr marL="0" indent="0">
                  <a:buNone/>
                </a:pPr>
                <a14:m>
                  <m:oMathPara xmlns:m="http://schemas.openxmlformats.org/officeDocument/2006/math">
                    <m:oMathParaPr>
                      <m:jc m:val="left"/>
                    </m:oMathParaPr>
                    <m:oMath xmlns:m="http://schemas.openxmlformats.org/officeDocument/2006/math">
                      <m:r>
                        <a:rPr kumimoji="1" lang="en-US" altLang="zh-TW" b="0" i="1" smtClean="0">
                          <a:latin typeface="Cambria Math" charset="0"/>
                          <a:ea typeface="Times New Roman" charset="0"/>
                          <a:cs typeface="Times New Roman" charset="0"/>
                        </a:rPr>
                        <m:t>                   </m:t>
                      </m:r>
                      <m:r>
                        <a:rPr kumimoji="1" lang="en-US" altLang="zh-TW" b="0" i="1" smtClean="0">
                          <a:latin typeface="Cambria Math" charset="0"/>
                          <a:ea typeface="Times New Roman" charset="0"/>
                          <a:cs typeface="Times New Roman" charset="0"/>
                        </a:rPr>
                        <m:t>𝑆𝑁𝑅</m:t>
                      </m:r>
                      <m:r>
                        <a:rPr kumimoji="1" lang="en-US" altLang="zh-TW" b="0" i="1" smtClean="0">
                          <a:latin typeface="Cambria Math" charset="0"/>
                          <a:ea typeface="Times New Roman" charset="0"/>
                          <a:cs typeface="Times New Roman" charset="0"/>
                        </a:rPr>
                        <m:t>=10×</m:t>
                      </m:r>
                      <m:func>
                        <m:funcPr>
                          <m:ctrlPr>
                            <a:rPr kumimoji="1" lang="en-US" altLang="zh-TW" b="0" i="1" smtClean="0">
                              <a:latin typeface="Cambria Math" charset="0"/>
                              <a:ea typeface="Times New Roman" charset="0"/>
                              <a:cs typeface="Times New Roman" charset="0"/>
                            </a:rPr>
                          </m:ctrlPr>
                        </m:funcPr>
                        <m:fName>
                          <m:sSub>
                            <m:sSubPr>
                              <m:ctrlPr>
                                <a:rPr kumimoji="1" lang="en-US" altLang="zh-TW" b="0" i="1" smtClean="0">
                                  <a:latin typeface="Cambria Math" charset="0"/>
                                  <a:ea typeface="Times New Roman" charset="0"/>
                                  <a:cs typeface="Times New Roman" charset="0"/>
                                </a:rPr>
                              </m:ctrlPr>
                            </m:sSubPr>
                            <m:e>
                              <m:r>
                                <m:rPr>
                                  <m:sty m:val="p"/>
                                </m:rPr>
                                <a:rPr kumimoji="1" lang="en-US" altLang="zh-TW" b="0" i="0" smtClean="0">
                                  <a:latin typeface="Cambria Math" charset="0"/>
                                  <a:ea typeface="Times New Roman" charset="0"/>
                                  <a:cs typeface="Times New Roman" charset="0"/>
                                </a:rPr>
                                <m:t>log</m:t>
                              </m:r>
                            </m:e>
                            <m:sub>
                              <m:r>
                                <a:rPr kumimoji="1" lang="en-US" altLang="zh-TW" b="0" i="1" smtClean="0">
                                  <a:latin typeface="Cambria Math" charset="0"/>
                                  <a:ea typeface="Times New Roman" charset="0"/>
                                  <a:cs typeface="Times New Roman" charset="0"/>
                                </a:rPr>
                                <m:t>10</m:t>
                              </m:r>
                            </m:sub>
                          </m:sSub>
                        </m:fName>
                        <m:e>
                          <m:d>
                            <m:dPr>
                              <m:ctrlPr>
                                <a:rPr kumimoji="1" lang="en-US" altLang="zh-TW" b="0" i="1" smtClean="0">
                                  <a:latin typeface="Cambria Math" charset="0"/>
                                  <a:ea typeface="Times New Roman" charset="0"/>
                                  <a:cs typeface="Times New Roman" charset="0"/>
                                </a:rPr>
                              </m:ctrlPr>
                            </m:dPr>
                            <m:e>
                              <m:f>
                                <m:fPr>
                                  <m:ctrlPr>
                                    <a:rPr kumimoji="1" lang="en-US" altLang="zh-TW" b="0" i="1" smtClean="0">
                                      <a:latin typeface="Cambria Math" charset="0"/>
                                      <a:ea typeface="Times New Roman" charset="0"/>
                                      <a:cs typeface="Times New Roman" charset="0"/>
                                    </a:rPr>
                                  </m:ctrlPr>
                                </m:fPr>
                                <m:num>
                                  <m:r>
                                    <a:rPr kumimoji="1" lang="en-US" altLang="zh-TW" b="0" i="1" smtClean="0">
                                      <a:latin typeface="Cambria Math" charset="0"/>
                                      <a:ea typeface="Times New Roman" charset="0"/>
                                      <a:cs typeface="Times New Roman" charset="0"/>
                                    </a:rPr>
                                    <m:t>𝑃</m:t>
                                  </m:r>
                                </m:num>
                                <m:den>
                                  <m:acc>
                                    <m:accPr>
                                      <m:chr m:val="̅"/>
                                      <m:ctrlPr>
                                        <a:rPr kumimoji="1" lang="en-US" altLang="zh-TW" b="0" i="1" smtClean="0">
                                          <a:latin typeface="Cambria Math" charset="0"/>
                                          <a:ea typeface="Times New Roman" charset="0"/>
                                          <a:cs typeface="Times New Roman" charset="0"/>
                                        </a:rPr>
                                      </m:ctrlPr>
                                    </m:accPr>
                                    <m:e>
                                      <m:r>
                                        <a:rPr kumimoji="1" lang="en-US" altLang="zh-TW" b="0" i="1" smtClean="0">
                                          <a:latin typeface="Cambria Math" charset="0"/>
                                          <a:ea typeface="Times New Roman" charset="0"/>
                                          <a:cs typeface="Times New Roman" charset="0"/>
                                        </a:rPr>
                                        <m:t>𝑃</m:t>
                                      </m:r>
                                    </m:e>
                                  </m:acc>
                                </m:den>
                              </m:f>
                            </m:e>
                          </m:d>
                        </m:e>
                      </m:func>
                    </m:oMath>
                  </m:oMathPara>
                </a14:m>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a:p>
                <a:pPr marL="0" indent="0">
                  <a:buNone/>
                </a:pPr>
                <a14:m>
                  <m:oMathPara xmlns:m="http://schemas.openxmlformats.org/officeDocument/2006/math">
                    <m:oMathParaPr>
                      <m:jc m:val="left"/>
                    </m:oMathParaPr>
                    <m:oMath xmlns:m="http://schemas.openxmlformats.org/officeDocument/2006/math">
                      <m:r>
                        <a:rPr kumimoji="1" lang="en-US" altLang="zh-TW" b="0" i="1" smtClean="0">
                          <a:latin typeface="Cambria Math" charset="0"/>
                          <a:ea typeface="Times New Roman" charset="0"/>
                          <a:cs typeface="Times New Roman" charset="0"/>
                        </a:rPr>
                        <m:t>                 </m:t>
                      </m:r>
                      <m:r>
                        <a:rPr kumimoji="1" lang="en-US" altLang="zh-TW" b="0" i="1" smtClean="0">
                          <a:latin typeface="Cambria Math" charset="0"/>
                          <a:ea typeface="Times New Roman" charset="0"/>
                          <a:cs typeface="Times New Roman" charset="0"/>
                        </a:rPr>
                        <m:t>𝑅𝑀𝑆𝐸</m:t>
                      </m:r>
                      <m:r>
                        <a:rPr kumimoji="1" lang="en-US" altLang="zh-TW" b="0" i="1" smtClean="0">
                          <a:latin typeface="Cambria Math" charset="0"/>
                          <a:ea typeface="Times New Roman" charset="0"/>
                          <a:cs typeface="Times New Roman" charset="0"/>
                        </a:rPr>
                        <m:t>=</m:t>
                      </m:r>
                      <m:f>
                        <m:fPr>
                          <m:ctrlPr>
                            <a:rPr kumimoji="1" lang="en-US" altLang="zh-TW" b="0" i="1" smtClean="0">
                              <a:latin typeface="Cambria Math" charset="0"/>
                              <a:ea typeface="Times New Roman" charset="0"/>
                              <a:cs typeface="Times New Roman" charset="0"/>
                            </a:rPr>
                          </m:ctrlPr>
                        </m:fPr>
                        <m:num>
                          <m:r>
                            <a:rPr kumimoji="1" lang="en-US" altLang="zh-TW" b="0" i="1" smtClean="0">
                              <a:latin typeface="Cambria Math" charset="0"/>
                              <a:ea typeface="Times New Roman" charset="0"/>
                              <a:cs typeface="Times New Roman" charset="0"/>
                            </a:rPr>
                            <m:t>1</m:t>
                          </m:r>
                        </m:num>
                        <m:den>
                          <m:r>
                            <a:rPr kumimoji="1" lang="en-US" altLang="zh-TW" b="0" i="1" smtClean="0">
                              <a:latin typeface="Cambria Math" charset="0"/>
                              <a:ea typeface="Times New Roman" charset="0"/>
                              <a:cs typeface="Times New Roman" charset="0"/>
                            </a:rPr>
                            <m:t>𝑁</m:t>
                          </m:r>
                        </m:den>
                      </m:f>
                      <m:rad>
                        <m:radPr>
                          <m:degHide m:val="on"/>
                          <m:ctrlPr>
                            <a:rPr kumimoji="1" lang="en-US" altLang="zh-TW" b="0" i="1" smtClean="0">
                              <a:latin typeface="Cambria Math" charset="0"/>
                              <a:ea typeface="Times New Roman" charset="0"/>
                              <a:cs typeface="Times New Roman" charset="0"/>
                            </a:rPr>
                          </m:ctrlPr>
                        </m:radPr>
                        <m:deg/>
                        <m:e>
                          <m:nary>
                            <m:naryPr>
                              <m:chr m:val="∑"/>
                              <m:ctrlPr>
                                <a:rPr kumimoji="1" lang="is-IS" altLang="zh-TW" b="0" i="1" smtClean="0">
                                  <a:latin typeface="Cambria Math" charset="0"/>
                                  <a:ea typeface="Times New Roman" charset="0"/>
                                  <a:cs typeface="Times New Roman" charset="0"/>
                                </a:rPr>
                              </m:ctrlPr>
                            </m:naryPr>
                            <m:sub>
                              <m:r>
                                <m:rPr>
                                  <m:brk m:alnAt="23"/>
                                </m:rPr>
                                <a:rPr kumimoji="1" lang="en-US" altLang="zh-TW" b="0" i="1" smtClean="0">
                                  <a:latin typeface="Cambria Math" charset="0"/>
                                  <a:ea typeface="Times New Roman" charset="0"/>
                                  <a:cs typeface="Times New Roman" charset="0"/>
                                </a:rPr>
                                <m:t>𝑛</m:t>
                              </m:r>
                              <m:r>
                                <a:rPr kumimoji="1" lang="en-US" altLang="zh-TW" b="0" i="1" smtClean="0">
                                  <a:latin typeface="Cambria Math" charset="0"/>
                                  <a:ea typeface="Times New Roman" charset="0"/>
                                  <a:cs typeface="Times New Roman" charset="0"/>
                                </a:rPr>
                                <m:t>=1</m:t>
                              </m:r>
                            </m:sub>
                            <m:sup>
                              <m:r>
                                <a:rPr kumimoji="1" lang="en-US" altLang="zh-TW" b="0" i="1" smtClean="0">
                                  <a:latin typeface="Cambria Math" charset="0"/>
                                  <a:ea typeface="Times New Roman" charset="0"/>
                                  <a:cs typeface="Times New Roman" charset="0"/>
                                </a:rPr>
                                <m:t>𝑁</m:t>
                              </m:r>
                            </m:sup>
                            <m:e>
                              <m:sSup>
                                <m:sSupPr>
                                  <m:ctrlPr>
                                    <a:rPr kumimoji="1" lang="en-US" altLang="zh-TW" b="0" i="1" smtClean="0">
                                      <a:latin typeface="Cambria Math" charset="0"/>
                                      <a:ea typeface="Times New Roman" charset="0"/>
                                      <a:cs typeface="Times New Roman" charset="0"/>
                                    </a:rPr>
                                  </m:ctrlPr>
                                </m:sSupPr>
                                <m:e>
                                  <m:d>
                                    <m:dPr>
                                      <m:ctrlPr>
                                        <a:rPr kumimoji="1" lang="en-US" altLang="zh-TW" b="0" i="1" smtClean="0">
                                          <a:latin typeface="Cambria Math" charset="0"/>
                                          <a:ea typeface="Times New Roman" charset="0"/>
                                          <a:cs typeface="Times New Roman" charset="0"/>
                                        </a:rPr>
                                      </m:ctrlPr>
                                    </m:dPr>
                                    <m:e>
                                      <m:acc>
                                        <m:accPr>
                                          <m:chr m:val="̅"/>
                                          <m:ctrlPr>
                                            <a:rPr kumimoji="1" lang="en-US" altLang="zh-TW" b="0" i="1" smtClean="0">
                                              <a:latin typeface="Cambria Math" charset="0"/>
                                              <a:ea typeface="Times New Roman" charset="0"/>
                                              <a:cs typeface="Times New Roman" charset="0"/>
                                            </a:rPr>
                                          </m:ctrlPr>
                                        </m:accPr>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𝑥</m:t>
                                              </m:r>
                                            </m:e>
                                            <m:sub>
                                              <m:r>
                                                <a:rPr kumimoji="1" lang="en-US" altLang="zh-TW" b="0" i="1" smtClean="0">
                                                  <a:latin typeface="Cambria Math" charset="0"/>
                                                  <a:ea typeface="Times New Roman" charset="0"/>
                                                  <a:cs typeface="Times New Roman" charset="0"/>
                                                </a:rPr>
                                                <m:t>𝑛</m:t>
                                              </m:r>
                                            </m:sub>
                                          </m:sSub>
                                        </m:e>
                                      </m:acc>
                                      <m:r>
                                        <a:rPr kumimoji="1" lang="en-US" altLang="zh-TW" b="0" i="1" smtClean="0">
                                          <a:latin typeface="Cambria Math" charset="0"/>
                                          <a:ea typeface="Times New Roman" charset="0"/>
                                          <a:cs typeface="Times New Roman" charset="0"/>
                                        </a:rPr>
                                        <m:t>−</m:t>
                                      </m:r>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𝑥</m:t>
                                          </m:r>
                                        </m:e>
                                        <m:sub>
                                          <m:r>
                                            <a:rPr kumimoji="1" lang="en-US" altLang="zh-TW" b="0" i="1" smtClean="0">
                                              <a:latin typeface="Cambria Math" charset="0"/>
                                              <a:ea typeface="Times New Roman" charset="0"/>
                                              <a:cs typeface="Times New Roman" charset="0"/>
                                            </a:rPr>
                                            <m:t>𝑛</m:t>
                                          </m:r>
                                        </m:sub>
                                      </m:sSub>
                                    </m:e>
                                  </m:d>
                                </m:e>
                                <m:sup>
                                  <m:r>
                                    <a:rPr kumimoji="1" lang="en-US" altLang="zh-TW" b="0" i="1" smtClean="0">
                                      <a:latin typeface="Cambria Math" charset="0"/>
                                      <a:ea typeface="Times New Roman" charset="0"/>
                                      <a:cs typeface="Times New Roman" charset="0"/>
                                    </a:rPr>
                                    <m:t>2</m:t>
                                  </m:r>
                                </m:sup>
                              </m:sSup>
                            </m:e>
                          </m:nary>
                        </m:e>
                      </m:rad>
                    </m:oMath>
                  </m:oMathPara>
                </a14:m>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582738"/>
                <a:ext cx="10515600" cy="4351338"/>
              </a:xfrm>
              <a:blipFill rotWithShape="0">
                <a:blip r:embed="rId3"/>
                <a:stretch>
                  <a:fillRect l="-1217" t="-2525"/>
                </a:stretch>
              </a:blipFill>
            </p:spPr>
            <p:txBody>
              <a:bodyPr/>
              <a:lstStyle/>
              <a:p>
                <a:r>
                  <a:rPr lang="zh-TW" altLang="en-US">
                    <a:noFill/>
                  </a:rPr>
                  <a:t> </a:t>
                </a:r>
              </a:p>
            </p:txBody>
          </p:sp>
        </mc:Fallback>
      </mc:AlternateContent>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5901" y="2597149"/>
            <a:ext cx="3865562" cy="3876189"/>
          </a:xfrm>
          <a:prstGeom prst="rect">
            <a:avLst/>
          </a:prstGeom>
        </p:spPr>
      </p:pic>
    </p:spTree>
    <p:extLst>
      <p:ext uri="{BB962C8B-B14F-4D97-AF65-F5344CB8AC3E}">
        <p14:creationId xmlns:p14="http://schemas.microsoft.com/office/powerpoint/2010/main" val="168636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4.2 Performance of the VMD-RE Method in DIS</a:t>
            </a:r>
          </a:p>
          <a:p>
            <a:r>
              <a:rPr kumimoji="1" lang="en-US" altLang="zh-TW" dirty="0" smtClean="0">
                <a:latin typeface="Times New Roman" charset="0"/>
                <a:ea typeface="Times New Roman" charset="0"/>
                <a:cs typeface="Times New Roman" charset="0"/>
              </a:rPr>
              <a:t>Four typical unstable scouting video sequences are tested.</a:t>
            </a:r>
          </a:p>
          <a:p>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37360212"/>
              </p:ext>
            </p:extLst>
          </p:nvPr>
        </p:nvGraphicFramePr>
        <p:xfrm>
          <a:off x="1431925" y="3219979"/>
          <a:ext cx="9369427" cy="2286000"/>
        </p:xfrm>
        <a:graphic>
          <a:graphicData uri="http://schemas.openxmlformats.org/drawingml/2006/table">
            <a:tbl>
              <a:tblPr firstRow="1" bandRow="1">
                <a:tableStyleId>{5C22544A-7EE6-4342-B048-85BDC9FD1C3A}</a:tableStyleId>
              </a:tblPr>
              <a:tblGrid>
                <a:gridCol w="1111250"/>
                <a:gridCol w="4114800"/>
                <a:gridCol w="4143377"/>
              </a:tblGrid>
              <a:tr h="370840">
                <a:tc>
                  <a:txBody>
                    <a:bodyPr/>
                    <a:lstStyle/>
                    <a:p>
                      <a:pPr algn="ctr"/>
                      <a:endParaRPr lang="zh-TW" altLang="en-US" sz="2400" dirty="0">
                        <a:latin typeface="Times New Roman" charset="0"/>
                        <a:ea typeface="Times New Roman" charset="0"/>
                        <a:cs typeface="Times New Roman" charset="0"/>
                      </a:endParaRPr>
                    </a:p>
                  </a:txBody>
                  <a:tcPr/>
                </a:tc>
                <a:tc>
                  <a:txBody>
                    <a:bodyPr/>
                    <a:lstStyle/>
                    <a:p>
                      <a:pPr algn="ctr"/>
                      <a:r>
                        <a:rPr lang="en-US" altLang="zh-TW" sz="2400" dirty="0" smtClean="0">
                          <a:latin typeface="Times New Roman" charset="0"/>
                          <a:ea typeface="Times New Roman" charset="0"/>
                          <a:cs typeface="Times New Roman" charset="0"/>
                        </a:rPr>
                        <a:t>Intentional</a:t>
                      </a:r>
                      <a:r>
                        <a:rPr lang="en-US" altLang="zh-TW" sz="2400" baseline="0" dirty="0" smtClean="0">
                          <a:latin typeface="Times New Roman" charset="0"/>
                          <a:ea typeface="Times New Roman" charset="0"/>
                          <a:cs typeface="Times New Roman" charset="0"/>
                        </a:rPr>
                        <a:t> Motion</a:t>
                      </a:r>
                      <a:endParaRPr lang="zh-TW" altLang="en-US" sz="2400" dirty="0">
                        <a:latin typeface="Times New Roman" charset="0"/>
                        <a:ea typeface="Times New Roman" charset="0"/>
                        <a:cs typeface="Times New Roman" charset="0"/>
                      </a:endParaRPr>
                    </a:p>
                  </a:txBody>
                  <a:tcPr/>
                </a:tc>
                <a:tc>
                  <a:txBody>
                    <a:bodyPr/>
                    <a:lstStyle/>
                    <a:p>
                      <a:pPr algn="ctr"/>
                      <a:r>
                        <a:rPr lang="en-US" altLang="zh-TW" sz="2400" dirty="0" smtClean="0">
                          <a:latin typeface="Times New Roman" charset="0"/>
                          <a:ea typeface="Times New Roman" charset="0"/>
                          <a:cs typeface="Times New Roman" charset="0"/>
                        </a:rPr>
                        <a:t>Jitter Motion</a:t>
                      </a:r>
                      <a:endParaRPr lang="zh-TW" altLang="en-US" sz="2400" dirty="0">
                        <a:latin typeface="Times New Roman" charset="0"/>
                        <a:ea typeface="Times New Roman" charset="0"/>
                        <a:cs typeface="Times New Roman" charset="0"/>
                      </a:endParaRPr>
                    </a:p>
                  </a:txBody>
                  <a:tcPr/>
                </a:tc>
              </a:tr>
              <a:tr h="370840">
                <a:tc>
                  <a:txBody>
                    <a:bodyPr/>
                    <a:lstStyle/>
                    <a:p>
                      <a:pPr algn="ctr"/>
                      <a:r>
                        <a:rPr lang="en-US" altLang="zh-TW" sz="2400" dirty="0" smtClean="0">
                          <a:latin typeface="Times New Roman" charset="0"/>
                          <a:ea typeface="Times New Roman" charset="0"/>
                          <a:cs typeface="Times New Roman" charset="0"/>
                        </a:rPr>
                        <a:t>Test 1</a:t>
                      </a:r>
                      <a:endParaRPr lang="zh-TW" altLang="en-US" sz="2400" dirty="0">
                        <a:latin typeface="Times New Roman" charset="0"/>
                        <a:ea typeface="Times New Roman" charset="0"/>
                        <a:cs typeface="Times New Roman" charset="0"/>
                      </a:endParaRPr>
                    </a:p>
                  </a:txBody>
                  <a:tcPr/>
                </a:tc>
                <a:tc>
                  <a:txBody>
                    <a:bodyPr/>
                    <a:lstStyle/>
                    <a:p>
                      <a:pPr algn="ctr"/>
                      <a:r>
                        <a:rPr lang="en-US" altLang="zh-TW" sz="2400" dirty="0" smtClean="0">
                          <a:latin typeface="Times New Roman" charset="0"/>
                          <a:ea typeface="Times New Roman" charset="0"/>
                          <a:cs typeface="Times New Roman" charset="0"/>
                        </a:rPr>
                        <a:t>Approximately</a:t>
                      </a:r>
                      <a:r>
                        <a:rPr lang="en-US" altLang="zh-TW" sz="2400" baseline="0" dirty="0" smtClean="0">
                          <a:latin typeface="Times New Roman" charset="0"/>
                          <a:ea typeface="Times New Roman" charset="0"/>
                          <a:cs typeface="Times New Roman" charset="0"/>
                        </a:rPr>
                        <a:t> linear</a:t>
                      </a:r>
                      <a:endParaRPr lang="zh-TW" altLang="en-US" sz="2400" dirty="0">
                        <a:latin typeface="Times New Roman" charset="0"/>
                        <a:ea typeface="Times New Roman" charset="0"/>
                        <a:cs typeface="Times New Roman" charset="0"/>
                      </a:endParaRPr>
                    </a:p>
                  </a:txBody>
                  <a:tcPr/>
                </a:tc>
                <a:tc>
                  <a:txBody>
                    <a:bodyPr/>
                    <a:lstStyle/>
                    <a:p>
                      <a:pPr algn="ctr"/>
                      <a:r>
                        <a:rPr lang="en-US" altLang="zh-TW" sz="2400" dirty="0" smtClean="0">
                          <a:latin typeface="Times New Roman" charset="0"/>
                          <a:ea typeface="Times New Roman" charset="0"/>
                          <a:cs typeface="Times New Roman" charset="0"/>
                        </a:rPr>
                        <a:t>Gaussian distribution</a:t>
                      </a:r>
                      <a:endParaRPr lang="zh-TW" altLang="en-US" sz="2400" dirty="0">
                        <a:latin typeface="Times New Roman" charset="0"/>
                        <a:ea typeface="Times New Roman" charset="0"/>
                        <a:cs typeface="Times New Roman" charset="0"/>
                      </a:endParaRPr>
                    </a:p>
                  </a:txBody>
                  <a:tcPr/>
                </a:tc>
              </a:tr>
              <a:tr h="370840">
                <a:tc>
                  <a:txBody>
                    <a:bodyPr/>
                    <a:lstStyle/>
                    <a:p>
                      <a:pPr algn="ctr"/>
                      <a:r>
                        <a:rPr lang="en-US" altLang="zh-TW" sz="2400" dirty="0" smtClean="0">
                          <a:latin typeface="Times New Roman" charset="0"/>
                          <a:ea typeface="Times New Roman" charset="0"/>
                          <a:cs typeface="Times New Roman" charset="0"/>
                        </a:rPr>
                        <a:t>Test 2</a:t>
                      </a:r>
                      <a:endParaRPr lang="zh-TW" altLang="en-US" sz="2400" dirty="0">
                        <a:latin typeface="Times New Roman" charset="0"/>
                        <a:ea typeface="Times New Roman" charset="0"/>
                        <a:cs typeface="Times New Roman" charset="0"/>
                      </a:endParaRPr>
                    </a:p>
                  </a:txBody>
                  <a:tcPr/>
                </a:tc>
                <a:tc>
                  <a:txBody>
                    <a:bodyPr/>
                    <a:lstStyle/>
                    <a:p>
                      <a:pPr algn="ctr"/>
                      <a:r>
                        <a:rPr lang="en-US" altLang="zh-TW" sz="2400" dirty="0" smtClean="0">
                          <a:latin typeface="Times New Roman" charset="0"/>
                          <a:ea typeface="Times New Roman" charset="0"/>
                          <a:cs typeface="Times New Roman" charset="0"/>
                        </a:rPr>
                        <a:t>Multi-frequency components</a:t>
                      </a:r>
                      <a:endParaRPr lang="zh-TW" altLang="en-US" sz="2400" dirty="0">
                        <a:latin typeface="Times New Roman" charset="0"/>
                        <a:ea typeface="Times New Roman" charset="0"/>
                        <a:cs typeface="Times New Roman"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latin typeface="Times New Roman" charset="0"/>
                          <a:ea typeface="Times New Roman" charset="0"/>
                          <a:cs typeface="Times New Roman" charset="0"/>
                        </a:rPr>
                        <a:t>Gaussian distribution</a:t>
                      </a:r>
                      <a:endParaRPr lang="zh-TW" altLang="en-US" sz="2400" dirty="0" smtClean="0">
                        <a:latin typeface="Times New Roman" charset="0"/>
                        <a:ea typeface="Times New Roman" charset="0"/>
                        <a:cs typeface="Times New Roman" charset="0"/>
                      </a:endParaRPr>
                    </a:p>
                  </a:txBody>
                  <a:tcPr/>
                </a:tc>
              </a:tr>
              <a:tr h="370840">
                <a:tc>
                  <a:txBody>
                    <a:bodyPr/>
                    <a:lstStyle/>
                    <a:p>
                      <a:pPr algn="ctr"/>
                      <a:r>
                        <a:rPr lang="en-US" altLang="zh-TW" sz="2400" dirty="0" smtClean="0">
                          <a:latin typeface="Times New Roman" charset="0"/>
                          <a:ea typeface="Times New Roman" charset="0"/>
                          <a:cs typeface="Times New Roman" charset="0"/>
                        </a:rPr>
                        <a:t>Test 3</a:t>
                      </a:r>
                      <a:endParaRPr lang="zh-TW" altLang="en-US" sz="2400" dirty="0">
                        <a:latin typeface="Times New Roman" charset="0"/>
                        <a:ea typeface="Times New Roman" charset="0"/>
                        <a:cs typeface="Times New Roman" charset="0"/>
                      </a:endParaRPr>
                    </a:p>
                  </a:txBody>
                  <a:tcPr/>
                </a:tc>
                <a:tc>
                  <a:txBody>
                    <a:bodyPr/>
                    <a:lstStyle/>
                    <a:p>
                      <a:pPr algn="ctr"/>
                      <a:endParaRPr lang="zh-TW" altLang="en-US" sz="2400" dirty="0">
                        <a:latin typeface="Times New Roman" charset="0"/>
                        <a:ea typeface="Times New Roman" charset="0"/>
                        <a:cs typeface="Times New Roman" charset="0"/>
                      </a:endParaRPr>
                    </a:p>
                  </a:txBody>
                  <a:tcPr/>
                </a:tc>
                <a:tc>
                  <a:txBody>
                    <a:bodyPr/>
                    <a:lstStyle/>
                    <a:p>
                      <a:pPr algn="ctr"/>
                      <a:r>
                        <a:rPr lang="en-US" altLang="zh-TW" sz="2400" dirty="0" smtClean="0">
                          <a:latin typeface="Times New Roman" charset="0"/>
                          <a:ea typeface="Times New Roman" charset="0"/>
                          <a:cs typeface="Times New Roman" charset="0"/>
                        </a:rPr>
                        <a:t>Varies, variance is low to high</a:t>
                      </a:r>
                      <a:endParaRPr lang="zh-TW" altLang="en-US" sz="2400" dirty="0">
                        <a:latin typeface="Times New Roman" charset="0"/>
                        <a:ea typeface="Times New Roman" charset="0"/>
                        <a:cs typeface="Times New Roman" charset="0"/>
                      </a:endParaRPr>
                    </a:p>
                  </a:txBody>
                  <a:tcPr/>
                </a:tc>
              </a:tr>
              <a:tr h="370840">
                <a:tc>
                  <a:txBody>
                    <a:bodyPr/>
                    <a:lstStyle/>
                    <a:p>
                      <a:pPr algn="ctr"/>
                      <a:r>
                        <a:rPr lang="en-US" altLang="zh-TW" sz="2400" dirty="0" smtClean="0">
                          <a:latin typeface="Times New Roman" charset="0"/>
                          <a:ea typeface="Times New Roman" charset="0"/>
                          <a:cs typeface="Times New Roman" charset="0"/>
                        </a:rPr>
                        <a:t>Test 4</a:t>
                      </a:r>
                      <a:endParaRPr lang="zh-TW" altLang="en-US" sz="2400" dirty="0">
                        <a:latin typeface="Times New Roman" charset="0"/>
                        <a:ea typeface="Times New Roman" charset="0"/>
                        <a:cs typeface="Times New Roman" charset="0"/>
                      </a:endParaRPr>
                    </a:p>
                  </a:txBody>
                  <a:tcPr/>
                </a:tc>
                <a:tc>
                  <a:txBody>
                    <a:bodyPr/>
                    <a:lstStyle/>
                    <a:p>
                      <a:pPr algn="ctr"/>
                      <a:endParaRPr lang="zh-TW" altLang="en-US" sz="2400" dirty="0">
                        <a:latin typeface="Times New Roman" charset="0"/>
                        <a:ea typeface="Times New Roman" charset="0"/>
                        <a:cs typeface="Times New Roman" charset="0"/>
                      </a:endParaRPr>
                    </a:p>
                  </a:txBody>
                  <a:tcPr/>
                </a:tc>
                <a:tc>
                  <a:txBody>
                    <a:bodyPr/>
                    <a:lstStyle/>
                    <a:p>
                      <a:pPr algn="ctr"/>
                      <a:r>
                        <a:rPr lang="en-US" altLang="zh-TW" sz="2400" dirty="0" smtClean="0">
                          <a:latin typeface="Times New Roman" charset="0"/>
                          <a:ea typeface="Times New Roman" charset="0"/>
                          <a:cs typeface="Times New Roman" charset="0"/>
                        </a:rPr>
                        <a:t>Amplitude is high,</a:t>
                      </a:r>
                      <a:r>
                        <a:rPr lang="en-US" altLang="zh-TW" sz="2400" baseline="0" dirty="0" smtClean="0">
                          <a:latin typeface="Times New Roman" charset="0"/>
                          <a:ea typeface="Times New Roman" charset="0"/>
                          <a:cs typeface="Times New Roman" charset="0"/>
                        </a:rPr>
                        <a:t> time-varying</a:t>
                      </a:r>
                      <a:endParaRPr lang="zh-TW" altLang="en-US" sz="2400" dirty="0">
                        <a:latin typeface="Times New Roman" charset="0"/>
                        <a:ea typeface="Times New Roman" charset="0"/>
                        <a:cs typeface="Times New Roman" charset="0"/>
                      </a:endParaRPr>
                    </a:p>
                  </a:txBody>
                  <a:tcPr/>
                </a:tc>
              </a:tr>
            </a:tbl>
          </a:graphicData>
        </a:graphic>
      </p:graphicFrame>
    </p:spTree>
    <p:extLst>
      <p:ext uri="{BB962C8B-B14F-4D97-AF65-F5344CB8AC3E}">
        <p14:creationId xmlns:p14="http://schemas.microsoft.com/office/powerpoint/2010/main" val="1943676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4.2 Performance of the VMD-RE Method in DIS</a:t>
            </a:r>
          </a:p>
          <a:p>
            <a:pPr marL="0" indent="0" algn="ctr">
              <a:buNone/>
            </a:pPr>
            <a:r>
              <a:rPr kumimoji="1" lang="en-US" altLang="zh-TW" dirty="0" smtClean="0">
                <a:latin typeface="Times New Roman" charset="0"/>
                <a:ea typeface="Times New Roman" charset="0"/>
                <a:cs typeface="Times New Roman" charset="0"/>
              </a:rPr>
              <a:t>Test 1</a:t>
            </a:r>
          </a:p>
          <a:p>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0" y="2579688"/>
            <a:ext cx="8063907" cy="3992562"/>
          </a:xfrm>
          <a:prstGeom prst="rect">
            <a:avLst/>
          </a:prstGeom>
        </p:spPr>
      </p:pic>
    </p:spTree>
    <p:extLst>
      <p:ext uri="{BB962C8B-B14F-4D97-AF65-F5344CB8AC3E}">
        <p14:creationId xmlns:p14="http://schemas.microsoft.com/office/powerpoint/2010/main" val="707960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Introduction</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pPr>
              <a:lnSpc>
                <a:spcPct val="150000"/>
              </a:lnSpc>
            </a:pPr>
            <a:r>
              <a:rPr kumimoji="1" lang="en-US" altLang="zh-TW" dirty="0" smtClean="0">
                <a:latin typeface="Times New Roman" charset="0"/>
                <a:ea typeface="Times New Roman" charset="0"/>
                <a:cs typeface="Times New Roman" charset="0"/>
              </a:rPr>
              <a:t>Reducing the accuracy of observation, increasing eye strain of users.</a:t>
            </a:r>
          </a:p>
          <a:p>
            <a:pPr>
              <a:lnSpc>
                <a:spcPct val="150000"/>
              </a:lnSpc>
            </a:pPr>
            <a:r>
              <a:rPr kumimoji="1" lang="en-US" altLang="zh-TW" dirty="0" smtClean="0">
                <a:latin typeface="Times New Roman" charset="0"/>
                <a:ea typeface="Times New Roman" charset="0"/>
                <a:cs typeface="Times New Roman" charset="0"/>
              </a:rPr>
              <a:t>Image stabilization system:</a:t>
            </a:r>
          </a:p>
          <a:p>
            <a:pPr marL="971550" lvl="1" indent="-514350">
              <a:lnSpc>
                <a:spcPct val="150000"/>
              </a:lnSpc>
              <a:buFont typeface="+mj-lt"/>
              <a:buAutoNum type="arabicPeriod"/>
            </a:pPr>
            <a:r>
              <a:rPr kumimoji="1" lang="en-US" altLang="zh-TW" dirty="0" smtClean="0">
                <a:latin typeface="Times New Roman" charset="0"/>
                <a:ea typeface="Times New Roman" charset="0"/>
                <a:cs typeface="Times New Roman" charset="0"/>
              </a:rPr>
              <a:t>Optical image stabilization systems</a:t>
            </a:r>
          </a:p>
          <a:p>
            <a:pPr marL="971550" lvl="1" indent="-514350">
              <a:lnSpc>
                <a:spcPct val="150000"/>
              </a:lnSpc>
              <a:buFont typeface="+mj-lt"/>
              <a:buAutoNum type="arabicPeriod"/>
            </a:pPr>
            <a:r>
              <a:rPr kumimoji="1" lang="en-US" altLang="zh-TW" dirty="0" smtClean="0">
                <a:latin typeface="Times New Roman" charset="0"/>
                <a:ea typeface="Times New Roman" charset="0"/>
                <a:cs typeface="Times New Roman" charset="0"/>
              </a:rPr>
              <a:t>Electronic image stabilization systems</a:t>
            </a:r>
          </a:p>
          <a:p>
            <a:pPr marL="971550" lvl="1" indent="-514350">
              <a:lnSpc>
                <a:spcPct val="150000"/>
              </a:lnSpc>
              <a:buFont typeface="+mj-lt"/>
              <a:buAutoNum type="arabicPeriod"/>
            </a:pPr>
            <a:r>
              <a:rPr kumimoji="1" lang="en-US" altLang="zh-TW" dirty="0" smtClean="0">
                <a:latin typeface="Times New Roman" charset="0"/>
                <a:ea typeface="Times New Roman" charset="0"/>
                <a:cs typeface="Times New Roman" charset="0"/>
              </a:rPr>
              <a:t>Orthogonal transfer charge-coupled device stabilization systems</a:t>
            </a:r>
          </a:p>
          <a:p>
            <a:pPr marL="971550" lvl="1" indent="-514350">
              <a:lnSpc>
                <a:spcPct val="150000"/>
              </a:lnSpc>
              <a:buFont typeface="+mj-lt"/>
              <a:buAutoNum type="arabicPeriod"/>
            </a:pPr>
            <a:r>
              <a:rPr kumimoji="1" lang="en-US" altLang="zh-TW" dirty="0" smtClean="0">
                <a:latin typeface="Times New Roman" charset="0"/>
                <a:ea typeface="Times New Roman" charset="0"/>
                <a:cs typeface="Times New Roman" charset="0"/>
              </a:rPr>
              <a:t>Digital image stabilization(DIS)</a:t>
            </a:r>
          </a:p>
        </p:txBody>
      </p:sp>
    </p:spTree>
    <p:extLst>
      <p:ext uri="{BB962C8B-B14F-4D97-AF65-F5344CB8AC3E}">
        <p14:creationId xmlns:p14="http://schemas.microsoft.com/office/powerpoint/2010/main" val="20650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4.2 Performance of the VMD-RE Method in DIS</a:t>
            </a:r>
          </a:p>
          <a:p>
            <a:pPr marL="0" indent="0" algn="ctr">
              <a:buNone/>
            </a:pPr>
            <a:r>
              <a:rPr kumimoji="1" lang="en-US" altLang="zh-TW" dirty="0" smtClean="0">
                <a:latin typeface="Times New Roman" charset="0"/>
                <a:ea typeface="Times New Roman" charset="0"/>
                <a:cs typeface="Times New Roman" charset="0"/>
              </a:rPr>
              <a:t>Test 2</a:t>
            </a:r>
          </a:p>
          <a:p>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0" y="2587113"/>
            <a:ext cx="8063907" cy="3977711"/>
          </a:xfrm>
          <a:prstGeom prst="rect">
            <a:avLst/>
          </a:prstGeom>
        </p:spPr>
      </p:pic>
    </p:spTree>
    <p:extLst>
      <p:ext uri="{BB962C8B-B14F-4D97-AF65-F5344CB8AC3E}">
        <p14:creationId xmlns:p14="http://schemas.microsoft.com/office/powerpoint/2010/main" val="10624194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4.2 Performance of the VMD-RE Method in DIS</a:t>
            </a:r>
          </a:p>
          <a:p>
            <a:pPr marL="0" indent="0" algn="ctr">
              <a:buNone/>
            </a:pPr>
            <a:r>
              <a:rPr kumimoji="1" lang="en-US" altLang="zh-TW" dirty="0" smtClean="0">
                <a:latin typeface="Times New Roman" charset="0"/>
                <a:ea typeface="Times New Roman" charset="0"/>
                <a:cs typeface="Times New Roman" charset="0"/>
              </a:rPr>
              <a:t>Test 3</a:t>
            </a:r>
          </a:p>
          <a:p>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10" y="2599685"/>
            <a:ext cx="8063907" cy="3952567"/>
          </a:xfrm>
          <a:prstGeom prst="rect">
            <a:avLst/>
          </a:prstGeom>
        </p:spPr>
      </p:pic>
    </p:spTree>
    <p:extLst>
      <p:ext uri="{BB962C8B-B14F-4D97-AF65-F5344CB8AC3E}">
        <p14:creationId xmlns:p14="http://schemas.microsoft.com/office/powerpoint/2010/main" val="779918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4.2 Performance of the VMD-RE Method in DIS</a:t>
            </a:r>
          </a:p>
          <a:p>
            <a:pPr marL="0" indent="0" algn="ctr">
              <a:buNone/>
            </a:pPr>
            <a:r>
              <a:rPr kumimoji="1" lang="en-US" altLang="zh-TW" dirty="0" smtClean="0">
                <a:latin typeface="Times New Roman" charset="0"/>
                <a:ea typeface="Times New Roman" charset="0"/>
                <a:cs typeface="Times New Roman" charset="0"/>
              </a:rPr>
              <a:t>Test 4</a:t>
            </a:r>
          </a:p>
          <a:p>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017" y="2599685"/>
            <a:ext cx="8046892" cy="3952567"/>
          </a:xfrm>
          <a:prstGeom prst="rect">
            <a:avLst/>
          </a:prstGeom>
        </p:spPr>
      </p:pic>
    </p:spTree>
    <p:extLst>
      <p:ext uri="{BB962C8B-B14F-4D97-AF65-F5344CB8AC3E}">
        <p14:creationId xmlns:p14="http://schemas.microsoft.com/office/powerpoint/2010/main" val="20223139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Experimental Results and Discussions</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4.2 Performance of the VMD-RE Method in DIS</a:t>
            </a:r>
          </a:p>
          <a:p>
            <a:pPr marL="0" indent="0">
              <a:buNone/>
            </a:pPr>
            <a:endParaRPr kumimoji="1" lang="en-US" altLang="zh-TW" dirty="0" smtClean="0">
              <a:latin typeface="Times New Roman" charset="0"/>
              <a:ea typeface="Times New Roman" charset="0"/>
              <a:cs typeface="Times New Roman" charset="0"/>
            </a:endParaRPr>
          </a:p>
          <a:p>
            <a:pPr marL="0" indent="0">
              <a:buNone/>
            </a:pPr>
            <a:endParaRPr kumimoji="1" lang="en-US" altLang="zh-TW" dirty="0" smtClean="0">
              <a:latin typeface="Times New Roman" charset="0"/>
              <a:ea typeface="Times New Roman" charset="0"/>
              <a:cs typeface="Times New Roman" charset="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0" y="2288445"/>
            <a:ext cx="7810500" cy="4221892"/>
          </a:xfrm>
          <a:prstGeom prst="rect">
            <a:avLst/>
          </a:prstGeom>
        </p:spPr>
      </p:pic>
    </p:spTree>
    <p:extLst>
      <p:ext uri="{BB962C8B-B14F-4D97-AF65-F5344CB8AC3E}">
        <p14:creationId xmlns:p14="http://schemas.microsoft.com/office/powerpoint/2010/main" val="128229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1. Input videos:</a:t>
            </a:r>
            <a:endParaRPr kumimoji="1" lang="en-US" altLang="zh-TW" dirty="0" smtClean="0">
              <a:latin typeface="Times New Roman" charset="0"/>
              <a:ea typeface="Times New Roman" charset="0"/>
              <a:cs typeface="Times New Roman" charset="0"/>
            </a:endParaRPr>
          </a:p>
          <a:p>
            <a:pPr lvl="1">
              <a:lnSpc>
                <a:spcPct val="100000"/>
              </a:lnSpc>
            </a:pPr>
            <a:r>
              <a:rPr kumimoji="1" lang="en-US" altLang="zh-TW" dirty="0">
                <a:latin typeface="Times New Roman" charset="0"/>
                <a:ea typeface="Times New Roman" charset="0"/>
                <a:cs typeface="Times New Roman" charset="0"/>
              </a:rPr>
              <a:t>No </a:t>
            </a:r>
            <a:r>
              <a:rPr kumimoji="1" lang="en-US" altLang="zh-TW" dirty="0" smtClean="0">
                <a:latin typeface="Times New Roman" charset="0"/>
                <a:ea typeface="Times New Roman" charset="0"/>
                <a:cs typeface="Times New Roman" charset="0"/>
              </a:rPr>
              <a:t>forward/backward movement</a:t>
            </a:r>
          </a:p>
          <a:p>
            <a:pPr lvl="1">
              <a:lnSpc>
                <a:spcPct val="100000"/>
              </a:lnSpc>
            </a:pPr>
            <a:r>
              <a:rPr kumimoji="1" lang="en-US" altLang="zh-TW" dirty="0" smtClean="0">
                <a:latin typeface="Times New Roman" charset="0"/>
                <a:ea typeface="Times New Roman" charset="0"/>
                <a:cs typeface="Times New Roman" charset="0"/>
              </a:rPr>
              <a:t>No rotation</a:t>
            </a:r>
          </a:p>
          <a:p>
            <a:pPr lvl="1">
              <a:lnSpc>
                <a:spcPct val="100000"/>
              </a:lnSpc>
            </a:pPr>
            <a:r>
              <a:rPr kumimoji="1" lang="en-US" altLang="zh-TW" dirty="0" smtClean="0">
                <a:latin typeface="Times New Roman" charset="0"/>
                <a:ea typeface="Times New Roman" charset="0"/>
                <a:cs typeface="Times New Roman" charset="0"/>
              </a:rPr>
              <a:t>Pan/tilt with noise in same direction</a:t>
            </a:r>
            <a:endParaRPr kumimoji="1" lang="en-US" altLang="zh-TW" dirty="0" smtClean="0">
              <a:latin typeface="Times New Roman" charset="0"/>
              <a:ea typeface="Times New Roman" charset="0"/>
              <a:cs typeface="Times New Roman" charset="0"/>
            </a:endParaRPr>
          </a:p>
        </p:txBody>
      </p:sp>
      <p:pic>
        <p:nvPicPr>
          <p:cNvPr id="4" name="data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549484" y="3548063"/>
            <a:ext cx="5410200" cy="3048000"/>
          </a:xfrm>
          <a:prstGeom prst="rect">
            <a:avLst/>
          </a:prstGeom>
        </p:spPr>
      </p:pic>
      <p:pic>
        <p:nvPicPr>
          <p:cNvPr id="6" name="input_problem.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38200" y="3548920"/>
            <a:ext cx="4062857" cy="3047143"/>
          </a:xfrm>
          <a:prstGeom prst="rect">
            <a:avLst/>
          </a:prstGeom>
        </p:spPr>
      </p:pic>
    </p:spTree>
    <p:extLst>
      <p:ext uri="{BB962C8B-B14F-4D97-AF65-F5344CB8AC3E}">
        <p14:creationId xmlns:p14="http://schemas.microsoft.com/office/powerpoint/2010/main" val="146222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4"/>
                    </p:tgtEl>
                  </p:cond>
                </p:stCondLst>
                <p:endSync evt="end" delay="0">
                  <p:rtn val="all"/>
                </p:endSync>
                <p:childTnLst>
                  <p:par>
                    <p:cTn id="28" fill="hold">
                      <p:stCondLst>
                        <p:cond delay="0"/>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4"/>
                                        </p:tgtEl>
                                      </p:cBhvr>
                                    </p:cmd>
                                  </p:childTnLst>
                                </p:cTn>
                              </p:par>
                            </p:childTnLst>
                          </p:cTn>
                        </p:par>
                      </p:childTnLst>
                    </p:cTn>
                  </p:par>
                </p:childTnLst>
              </p:cTn>
              <p:nextCondLst>
                <p:cond evt="onClick" delay="0">
                  <p:tgtEl>
                    <p:spTgt spid="4"/>
                  </p:tgtEl>
                </p:cond>
              </p:nextCondLst>
            </p:seq>
            <p:video>
              <p:cMediaNode vol="80000">
                <p:cTn id="42" fill="hold" display="0">
                  <p:stCondLst>
                    <p:cond delay="indefinite"/>
                  </p:stCondLst>
                </p:cTn>
                <p:tgtEl>
                  <p:spTgt spid="4"/>
                </p:tgtEl>
              </p:cMediaNode>
            </p:video>
            <p:seq concurrent="1" nextAc="seek">
              <p:cTn id="43" restart="whenNotActive" fill="hold" evtFilter="cancelBubble" nodeType="interactiveSeq">
                <p:stCondLst>
                  <p:cond evt="onClick" delay="0">
                    <p:tgtEl>
                      <p:spTgt spid="6"/>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6"/>
                                        </p:tgtEl>
                                      </p:cBhvr>
                                    </p:cmd>
                                  </p:childTnLst>
                                </p:cTn>
                              </p:par>
                            </p:childTnLst>
                          </p:cTn>
                        </p:par>
                      </p:childTnLst>
                    </p:cTn>
                  </p:par>
                </p:childTnLst>
              </p:cTn>
              <p:nextCondLst>
                <p:cond evt="onClick" delay="0">
                  <p:tgtEl>
                    <p:spTgt spid="6"/>
                  </p:tgtEl>
                </p:cond>
              </p:nextCondLst>
            </p:seq>
            <p:video>
              <p:cMediaNode vol="80000">
                <p:cTn id="48" fill="hold" display="0">
                  <p:stCondLst>
                    <p:cond delay="indefinite"/>
                  </p:stCondLst>
                </p:cTn>
                <p:tgtEl>
                  <p:spTgt spid="6"/>
                </p:tgtEl>
              </p:cMediaNode>
            </p:video>
          </p:childTnLst>
        </p:cTn>
      </p:par>
    </p:tnLst>
    <p:bldLst>
      <p:bldP spid="3" grpId="0" uiExpand="1" build="p"/>
      <p:bldP spid="3" grpId="1" uiExpand="1"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2. Obtaining ground-truth:</a:t>
            </a:r>
            <a:endParaRPr kumimoji="1" lang="en-US" altLang="zh-TW" dirty="0" smtClean="0">
              <a:latin typeface="Times New Roman" charset="0"/>
              <a:ea typeface="Times New Roman" charset="0"/>
              <a:cs typeface="Times New Roman" charset="0"/>
            </a:endParaRPr>
          </a:p>
        </p:txBody>
      </p:sp>
      <p:pic>
        <p:nvPicPr>
          <p:cNvPr id="5" name="IMG_3714_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0" y="2297113"/>
            <a:ext cx="3048000" cy="4064000"/>
          </a:xfrm>
          <a:prstGeom prst="rect">
            <a:avLst/>
          </a:prstGeom>
        </p:spPr>
      </p:pic>
    </p:spTree>
    <p:extLst>
      <p:ext uri="{BB962C8B-B14F-4D97-AF65-F5344CB8AC3E}">
        <p14:creationId xmlns:p14="http://schemas.microsoft.com/office/powerpoint/2010/main" val="1669614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2. Obtaining ground-truth:</a:t>
            </a:r>
            <a:endParaRPr kumimoji="1" lang="en-US" altLang="zh-TW" dirty="0" smtClean="0">
              <a:latin typeface="Times New Roman" charset="0"/>
              <a:ea typeface="Times New Roman" charset="0"/>
              <a:cs typeface="Times New Roman"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2065338"/>
            <a:ext cx="6129338" cy="4597004"/>
          </a:xfrm>
          <a:prstGeom prst="rect">
            <a:avLst/>
          </a:prstGeom>
        </p:spPr>
      </p:pic>
    </p:spTree>
    <p:extLst>
      <p:ext uri="{BB962C8B-B14F-4D97-AF65-F5344CB8AC3E}">
        <p14:creationId xmlns:p14="http://schemas.microsoft.com/office/powerpoint/2010/main" val="19103886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2. Obtaining ground truth:</a:t>
            </a:r>
          </a:p>
          <a:p>
            <a:pPr marL="914400" lvl="1" indent="-457200">
              <a:buFont typeface="+mj-lt"/>
              <a:buAutoNum type="alphaLcPeriod"/>
            </a:pPr>
            <a:r>
              <a:rPr kumimoji="1" lang="en-US" altLang="zh-TW" dirty="0" smtClean="0">
                <a:latin typeface="Times New Roman" charset="0"/>
                <a:ea typeface="Times New Roman" charset="0"/>
                <a:cs typeface="Times New Roman" charset="0"/>
              </a:rPr>
              <a:t>Input a stable video as ground truth</a:t>
            </a:r>
          </a:p>
          <a:p>
            <a:pPr marL="914400" lvl="1" indent="-457200">
              <a:lnSpc>
                <a:spcPct val="100000"/>
              </a:lnSpc>
              <a:buFont typeface="+mj-lt"/>
              <a:buAutoNum type="alphaLcPeriod"/>
            </a:pPr>
            <a:r>
              <a:rPr kumimoji="1" lang="en-US" altLang="zh-TW" dirty="0" smtClean="0">
                <a:latin typeface="Times New Roman" charset="0"/>
                <a:ea typeface="Times New Roman" charset="0"/>
                <a:cs typeface="Times New Roman" charset="0"/>
              </a:rPr>
              <a:t>Add noise on the original video</a:t>
            </a:r>
          </a:p>
          <a:p>
            <a:pPr marL="914400" lvl="1" indent="-457200">
              <a:buFont typeface="+mj-lt"/>
              <a:buAutoNum type="alphaLcPeriod"/>
            </a:pPr>
            <a:r>
              <a:rPr kumimoji="1" lang="en-US" altLang="zh-TW" dirty="0" smtClean="0">
                <a:latin typeface="Times New Roman" charset="0"/>
                <a:ea typeface="Times New Roman" charset="0"/>
                <a:cs typeface="Times New Roman" charset="0"/>
              </a:rPr>
              <a:t>Stabilize the noisy video</a:t>
            </a:r>
            <a:endParaRPr kumimoji="1" lang="en-US" altLang="zh-TW" dirty="0" smtClean="0">
              <a:latin typeface="Times New Roman" charset="0"/>
              <a:ea typeface="Times New Roman" charset="0"/>
              <a:cs typeface="Times New Roman" charset="0"/>
            </a:endParaRPr>
          </a:p>
        </p:txBody>
      </p:sp>
      <p:pic>
        <p:nvPicPr>
          <p:cNvPr id="11" name="圖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0415" y="0"/>
            <a:ext cx="4803385" cy="3602540"/>
          </a:xfrm>
          <a:prstGeom prst="rect">
            <a:avLst/>
          </a:prstGeom>
        </p:spPr>
      </p:pic>
      <p:pic>
        <p:nvPicPr>
          <p:cNvPr id="12" name="data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5800" y="3451081"/>
            <a:ext cx="5410200" cy="3048000"/>
          </a:xfrm>
          <a:prstGeom prst="rect">
            <a:avLst/>
          </a:prstGeom>
        </p:spPr>
      </p:pic>
      <p:pic>
        <p:nvPicPr>
          <p:cNvPr id="13" name="noise2_aTDtOJ.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403585" y="3451081"/>
            <a:ext cx="5410200" cy="3048000"/>
          </a:xfrm>
          <a:prstGeom prst="rect">
            <a:avLst/>
          </a:prstGeom>
        </p:spPr>
      </p:pic>
    </p:spTree>
    <p:extLst>
      <p:ext uri="{BB962C8B-B14F-4D97-AF65-F5344CB8AC3E}">
        <p14:creationId xmlns:p14="http://schemas.microsoft.com/office/powerpoint/2010/main" val="190228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12"/>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2"/>
                                        </p:tgtEl>
                                      </p:cBhvr>
                                    </p:cmd>
                                  </p:childTnLst>
                                </p:cTn>
                              </p:par>
                            </p:childTnLst>
                          </p:cTn>
                        </p:par>
                      </p:childTnLst>
                    </p:cTn>
                  </p:par>
                </p:childTnLst>
              </p:cTn>
              <p:nextCondLst>
                <p:cond evt="onClick" delay="0">
                  <p:tgtEl>
                    <p:spTgt spid="12"/>
                  </p:tgtEl>
                </p:cond>
              </p:nextCondLst>
            </p:seq>
            <p:video>
              <p:cMediaNode vol="80000">
                <p:cTn id="36" fill="hold" display="0">
                  <p:stCondLst>
                    <p:cond delay="indefinite"/>
                  </p:stCondLst>
                </p:cTn>
                <p:tgtEl>
                  <p:spTgt spid="12"/>
                </p:tgtEl>
              </p:cMediaNode>
            </p:video>
            <p:seq concurrent="1" nextAc="seek">
              <p:cTn id="37" restart="whenNotActive" fill="hold" evtFilter="cancelBubble" nodeType="interactiveSeq">
                <p:stCondLst>
                  <p:cond evt="onClick" delay="0">
                    <p:tgtEl>
                      <p:spTgt spid="13"/>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3"/>
                                        </p:tgtEl>
                                      </p:cBhvr>
                                    </p:cmd>
                                  </p:childTnLst>
                                </p:cTn>
                              </p:par>
                            </p:childTnLst>
                          </p:cTn>
                        </p:par>
                      </p:childTnLst>
                    </p:cTn>
                  </p:par>
                </p:childTnLst>
              </p:cTn>
              <p:nextCondLst>
                <p:cond evt="onClick" delay="0">
                  <p:tgtEl>
                    <p:spTgt spid="13"/>
                  </p:tgtEl>
                </p:cond>
              </p:nextCondLst>
            </p:seq>
            <p:video>
              <p:cMediaNode vol="80000">
                <p:cTn id="42" fill="hold" display="0">
                  <p:stCondLst>
                    <p:cond delay="indefinite"/>
                  </p:stCondLst>
                </p:cTn>
                <p:tgtEl>
                  <p:spTgt spid="13"/>
                </p:tgtEl>
              </p:cMediaNode>
            </p:video>
          </p:childTnLst>
        </p:cTn>
      </p:par>
    </p:tnLst>
    <p:bldLst>
      <p:bldP spid="3" grpId="0" uiExpand="1"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2. Obtaining ground truth:</a:t>
            </a:r>
          </a:p>
          <a:p>
            <a:pPr lvl="1"/>
            <a:r>
              <a:rPr kumimoji="1" lang="en-US" altLang="zh-TW" dirty="0" smtClean="0">
                <a:latin typeface="Times New Roman" charset="0"/>
                <a:ea typeface="Times New Roman" charset="0"/>
                <a:cs typeface="Times New Roman" charset="0"/>
              </a:rPr>
              <a:t>Advantages:</a:t>
            </a:r>
          </a:p>
          <a:p>
            <a:pPr lvl="1">
              <a:buFont typeface="Wingdings" charset="2"/>
              <a:buChar char="ü"/>
            </a:pPr>
            <a:r>
              <a:rPr kumimoji="1" lang="zh-TW" altLang="en-US" dirty="0" smtClean="0">
                <a:latin typeface="Times New Roman" charset="0"/>
                <a:ea typeface="Times New Roman" charset="0"/>
                <a:cs typeface="Times New Roman" charset="0"/>
              </a:rPr>
              <a:t> </a:t>
            </a:r>
            <a:r>
              <a:rPr kumimoji="1" lang="en-US" altLang="zh-TW" dirty="0" smtClean="0">
                <a:latin typeface="Times New Roman" charset="0"/>
                <a:ea typeface="Times New Roman" charset="0"/>
                <a:cs typeface="Times New Roman" charset="0"/>
              </a:rPr>
              <a:t>Rotations and horizontal noises avoided</a:t>
            </a:r>
          </a:p>
          <a:p>
            <a:pPr lvl="1">
              <a:buFont typeface="Wingdings" charset="2"/>
              <a:buChar char="ü"/>
            </a:pPr>
            <a:r>
              <a:rPr kumimoji="1" lang="zh-TW" altLang="en-US" dirty="0" smtClean="0">
                <a:latin typeface="Times New Roman" charset="0"/>
                <a:ea typeface="Times New Roman" charset="0"/>
                <a:cs typeface="Times New Roman" charset="0"/>
              </a:rPr>
              <a:t> </a:t>
            </a:r>
            <a:r>
              <a:rPr kumimoji="1" lang="en-US" altLang="zh-TW" dirty="0" smtClean="0">
                <a:latin typeface="Times New Roman" charset="0"/>
                <a:ea typeface="Times New Roman" charset="0"/>
                <a:cs typeface="Times New Roman" charset="0"/>
              </a:rPr>
              <a:t>More precise ground truth</a:t>
            </a:r>
          </a:p>
          <a:p>
            <a:pPr lvl="1">
              <a:buFont typeface="Wingdings" charset="2"/>
              <a:buChar char="ü"/>
            </a:pPr>
            <a:r>
              <a:rPr kumimoji="1" lang="zh-TW" altLang="en-US" dirty="0" smtClean="0">
                <a:latin typeface="Times New Roman" charset="0"/>
                <a:ea typeface="Times New Roman" charset="0"/>
                <a:cs typeface="Times New Roman" charset="0"/>
              </a:rPr>
              <a:t> </a:t>
            </a:r>
            <a:r>
              <a:rPr kumimoji="1" lang="en-US" altLang="zh-TW" dirty="0" smtClean="0">
                <a:latin typeface="Times New Roman" charset="0"/>
                <a:ea typeface="Times New Roman" charset="0"/>
                <a:cs typeface="Times New Roman" charset="0"/>
              </a:rPr>
              <a:t>Easy to implement any kind of noises</a:t>
            </a:r>
          </a:p>
          <a:p>
            <a:pPr lvl="1">
              <a:buFont typeface="Wingdings" charset="2"/>
              <a:buChar char="ü"/>
            </a:pPr>
            <a:r>
              <a:rPr kumimoji="1" lang="zh-TW" altLang="en-US" dirty="0" smtClean="0">
                <a:latin typeface="Times New Roman" charset="0"/>
                <a:ea typeface="Times New Roman" charset="0"/>
                <a:cs typeface="Times New Roman" charset="0"/>
              </a:rPr>
              <a:t> </a:t>
            </a:r>
            <a:r>
              <a:rPr kumimoji="1" lang="en-US" altLang="zh-TW" dirty="0" smtClean="0">
                <a:latin typeface="Times New Roman" charset="0"/>
                <a:ea typeface="Times New Roman" charset="0"/>
                <a:cs typeface="Times New Roman" charset="0"/>
              </a:rPr>
              <a:t>Adjusting the algorithm to obtain GMV</a:t>
            </a:r>
            <a:endParaRPr kumimoji="1" lang="en-US" altLang="zh-TW" dirty="0" smtClean="0">
              <a:latin typeface="Times New Roman" charset="0"/>
              <a:ea typeface="Times New Roman" charset="0"/>
              <a:cs typeface="Times New Roman"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430" y="4071938"/>
            <a:ext cx="3721383" cy="2786062"/>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3115" y="4071938"/>
            <a:ext cx="3721383" cy="2786062"/>
          </a:xfrm>
          <a:prstGeom prst="rect">
            <a:avLst/>
          </a:prstGeom>
        </p:spPr>
      </p:pic>
    </p:spTree>
    <p:extLst>
      <p:ext uri="{BB962C8B-B14F-4D97-AF65-F5344CB8AC3E}">
        <p14:creationId xmlns:p14="http://schemas.microsoft.com/office/powerpoint/2010/main" val="18855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a:latin typeface="Times New Roman" charset="0"/>
                <a:ea typeface="Times New Roman" charset="0"/>
                <a:cs typeface="Times New Roman" charset="0"/>
              </a:rPr>
              <a:t>3</a:t>
            </a:r>
            <a:r>
              <a:rPr kumimoji="1" lang="en-US" altLang="zh-TW" dirty="0" smtClean="0">
                <a:latin typeface="Times New Roman" charset="0"/>
                <a:ea typeface="Times New Roman" charset="0"/>
                <a:cs typeface="Times New Roman" charset="0"/>
              </a:rPr>
              <a:t>. </a:t>
            </a:r>
            <a:r>
              <a:rPr kumimoji="1" lang="en-US" altLang="zh-TW" dirty="0" err="1" smtClean="0">
                <a:latin typeface="Times New Roman" charset="0"/>
                <a:ea typeface="Times New Roman" charset="0"/>
                <a:cs typeface="Times New Roman" charset="0"/>
              </a:rPr>
              <a:t>Variational</a:t>
            </a:r>
            <a:r>
              <a:rPr kumimoji="1" lang="en-US" altLang="zh-TW" dirty="0" smtClean="0">
                <a:latin typeface="Times New Roman" charset="0"/>
                <a:ea typeface="Times New Roman" charset="0"/>
                <a:cs typeface="Times New Roman" charset="0"/>
              </a:rPr>
              <a:t> mode decomposition (VMD):</a:t>
            </a:r>
          </a:p>
        </p:txBody>
      </p:sp>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2183878"/>
            <a:ext cx="5575300" cy="4181475"/>
          </a:xfrm>
          <a:prstGeom prst="rect">
            <a:avLst/>
          </a:prstGeom>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061" y="2183878"/>
            <a:ext cx="5569679" cy="4177259"/>
          </a:xfrm>
          <a:prstGeom prst="rect">
            <a:avLst/>
          </a:prstGeom>
        </p:spPr>
      </p:pic>
    </p:spTree>
    <p:extLst>
      <p:ext uri="{BB962C8B-B14F-4D97-AF65-F5344CB8AC3E}">
        <p14:creationId xmlns:p14="http://schemas.microsoft.com/office/powerpoint/2010/main" val="1343143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Introduction</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443038"/>
            <a:ext cx="11234738" cy="5186362"/>
          </a:xfrm>
        </p:spPr>
        <p:txBody>
          <a:bodyPr>
            <a:normAutofit/>
          </a:bodyPr>
          <a:lstStyle/>
          <a:p>
            <a:pPr>
              <a:lnSpc>
                <a:spcPct val="150000"/>
              </a:lnSpc>
            </a:pPr>
            <a:r>
              <a:rPr kumimoji="1" lang="en-US" altLang="zh-TW" dirty="0" smtClean="0">
                <a:latin typeface="Times New Roman" charset="0"/>
                <a:ea typeface="Times New Roman" charset="0"/>
                <a:cs typeface="Times New Roman" charset="0"/>
              </a:rPr>
              <a:t>Global Motion Vector(GMV): intentional motion/ jitter motion</a:t>
            </a:r>
          </a:p>
          <a:p>
            <a:pPr>
              <a:lnSpc>
                <a:spcPct val="150000"/>
              </a:lnSpc>
            </a:pPr>
            <a:r>
              <a:rPr kumimoji="1" lang="en-US" altLang="zh-TW" dirty="0" smtClean="0">
                <a:latin typeface="Times New Roman" charset="0"/>
                <a:ea typeface="Times New Roman" charset="0"/>
                <a:cs typeface="Times New Roman" charset="0"/>
              </a:rPr>
              <a:t>Traditional filter methods:</a:t>
            </a:r>
          </a:p>
          <a:p>
            <a:pPr marL="971550" lvl="1" indent="-514350">
              <a:lnSpc>
                <a:spcPct val="150000"/>
              </a:lnSpc>
              <a:buFont typeface="+mj-lt"/>
              <a:buAutoNum type="arabicPeriod"/>
            </a:pPr>
            <a:r>
              <a:rPr kumimoji="1" lang="en-US" altLang="zh-TW" dirty="0" smtClean="0">
                <a:latin typeface="Times New Roman" charset="0"/>
                <a:ea typeface="Times New Roman" charset="0"/>
                <a:cs typeface="Times New Roman" charset="0"/>
              </a:rPr>
              <a:t>Multi-frames(MF): vector is smoothed by averaging GMVs within a window</a:t>
            </a:r>
            <a:r>
              <a:rPr kumimoji="1" lang="en-US" altLang="zh-TW" dirty="0">
                <a:latin typeface="Times New Roman" charset="0"/>
                <a:ea typeface="Times New Roman" charset="0"/>
                <a:cs typeface="Times New Roman" charset="0"/>
              </a:rPr>
              <a:t/>
            </a:r>
            <a:br>
              <a:rPr kumimoji="1" lang="en-US" altLang="zh-TW" dirty="0">
                <a:latin typeface="Times New Roman" charset="0"/>
                <a:ea typeface="Times New Roman" charset="0"/>
                <a:cs typeface="Times New Roman" charset="0"/>
              </a:rPr>
            </a:br>
            <a:r>
              <a:rPr kumimoji="1" lang="en-US" altLang="zh-TW" dirty="0" smtClean="0">
                <a:latin typeface="Times New Roman" charset="0"/>
                <a:ea typeface="Times New Roman" charset="0"/>
                <a:cs typeface="Times New Roman" charset="0"/>
              </a:rPr>
              <a:t>        ⇒ highly depends on window size</a:t>
            </a:r>
          </a:p>
          <a:p>
            <a:pPr marL="971550" lvl="1" indent="-514350">
              <a:lnSpc>
                <a:spcPct val="150000"/>
              </a:lnSpc>
              <a:buFont typeface="+mj-lt"/>
              <a:buAutoNum type="arabicPeriod"/>
            </a:pPr>
            <a:r>
              <a:rPr kumimoji="1" lang="en-US" altLang="zh-TW" dirty="0" err="1" smtClean="0">
                <a:latin typeface="Times New Roman" charset="0"/>
                <a:ea typeface="Times New Roman" charset="0"/>
                <a:cs typeface="Times New Roman" charset="0"/>
              </a:rPr>
              <a:t>Kalman</a:t>
            </a:r>
            <a:r>
              <a:rPr kumimoji="1" lang="en-US" altLang="zh-TW" dirty="0" smtClean="0">
                <a:latin typeface="Times New Roman" charset="0"/>
                <a:ea typeface="Times New Roman" charset="0"/>
                <a:cs typeface="Times New Roman" charset="0"/>
              </a:rPr>
              <a:t> filtering(KF): observation and estimation</a:t>
            </a:r>
            <a:r>
              <a:rPr kumimoji="1" lang="en-US" altLang="zh-TW" dirty="0">
                <a:latin typeface="Times New Roman" charset="0"/>
                <a:ea typeface="Times New Roman" charset="0"/>
                <a:cs typeface="Times New Roman" charset="0"/>
              </a:rPr>
              <a:t/>
            </a:r>
            <a:br>
              <a:rPr kumimoji="1" lang="en-US" altLang="zh-TW" dirty="0">
                <a:latin typeface="Times New Roman" charset="0"/>
                <a:ea typeface="Times New Roman" charset="0"/>
                <a:cs typeface="Times New Roman" charset="0"/>
              </a:rPr>
            </a:br>
            <a:r>
              <a:rPr kumimoji="1" lang="en-US" altLang="zh-TW" dirty="0" smtClean="0">
                <a:latin typeface="Times New Roman" charset="0"/>
                <a:ea typeface="Times New Roman" charset="0"/>
                <a:cs typeface="Times New Roman" charset="0"/>
              </a:rPr>
              <a:t>        ⇒ unsuitable for nonlinear conditions</a:t>
            </a:r>
          </a:p>
          <a:p>
            <a:pPr marL="971550" lvl="1" indent="-514350">
              <a:lnSpc>
                <a:spcPct val="150000"/>
              </a:lnSpc>
              <a:buFont typeface="+mj-lt"/>
              <a:buAutoNum type="arabicPeriod"/>
            </a:pPr>
            <a:r>
              <a:rPr kumimoji="1" lang="en-US" altLang="zh-TW" dirty="0" smtClean="0">
                <a:latin typeface="Times New Roman" charset="0"/>
                <a:ea typeface="Times New Roman" charset="0"/>
                <a:cs typeface="Times New Roman" charset="0"/>
              </a:rPr>
              <a:t>Wavelet Decomposition(WD): satisfy nonlinear conditions</a:t>
            </a:r>
            <a:br>
              <a:rPr kumimoji="1" lang="en-US" altLang="zh-TW" dirty="0" smtClean="0">
                <a:latin typeface="Times New Roman" charset="0"/>
                <a:ea typeface="Times New Roman" charset="0"/>
                <a:cs typeface="Times New Roman" charset="0"/>
              </a:rPr>
            </a:br>
            <a:r>
              <a:rPr kumimoji="1" lang="en-US" altLang="zh-TW" dirty="0" smtClean="0">
                <a:latin typeface="Times New Roman" charset="0"/>
                <a:ea typeface="Times New Roman" charset="0"/>
                <a:cs typeface="Times New Roman" charset="0"/>
              </a:rPr>
              <a:t>        ⇒ must determine a proper wavelet basis function in advance</a:t>
            </a:r>
          </a:p>
        </p:txBody>
      </p:sp>
    </p:spTree>
    <p:extLst>
      <p:ext uri="{BB962C8B-B14F-4D97-AF65-F5344CB8AC3E}">
        <p14:creationId xmlns:p14="http://schemas.microsoft.com/office/powerpoint/2010/main" val="13374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a:latin typeface="Times New Roman" charset="0"/>
                <a:ea typeface="Times New Roman" charset="0"/>
                <a:cs typeface="Times New Roman" charset="0"/>
              </a:rPr>
              <a:t>3</a:t>
            </a:r>
            <a:r>
              <a:rPr kumimoji="1" lang="en-US" altLang="zh-TW" dirty="0" smtClean="0">
                <a:latin typeface="Times New Roman" charset="0"/>
                <a:ea typeface="Times New Roman" charset="0"/>
                <a:cs typeface="Times New Roman" charset="0"/>
              </a:rPr>
              <a:t>. </a:t>
            </a:r>
            <a:r>
              <a:rPr kumimoji="1" lang="en-US" altLang="zh-TW" dirty="0" err="1" smtClean="0">
                <a:latin typeface="Times New Roman" charset="0"/>
                <a:ea typeface="Times New Roman" charset="0"/>
                <a:cs typeface="Times New Roman" charset="0"/>
              </a:rPr>
              <a:t>Variational</a:t>
            </a:r>
            <a:r>
              <a:rPr kumimoji="1" lang="en-US" altLang="zh-TW" dirty="0" smtClean="0">
                <a:latin typeface="Times New Roman" charset="0"/>
                <a:ea typeface="Times New Roman" charset="0"/>
                <a:cs typeface="Times New Roman" charset="0"/>
              </a:rPr>
              <a:t> mode decomposition (VMD):</a:t>
            </a: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126" y="2184350"/>
            <a:ext cx="3021606" cy="2266205"/>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366" y="4450555"/>
            <a:ext cx="3021606" cy="2266205"/>
          </a:xfrm>
          <a:prstGeom prst="rect">
            <a:avLst/>
          </a:prstGeom>
        </p:spPr>
      </p:pic>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1660" y="4452880"/>
            <a:ext cx="3018506" cy="2263880"/>
          </a:xfrm>
          <a:prstGeom prst="rect">
            <a:avLst/>
          </a:prstGeom>
        </p:spPr>
      </p:pic>
      <p:pic>
        <p:nvPicPr>
          <p:cNvPr id="11" name="圖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1929" y="4450555"/>
            <a:ext cx="3021606" cy="2266205"/>
          </a:xfrm>
          <a:prstGeom prst="rect">
            <a:avLst/>
          </a:prstGeom>
        </p:spPr>
      </p:pic>
      <p:pic>
        <p:nvPicPr>
          <p:cNvPr id="4" name="圖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2032" y="2184350"/>
            <a:ext cx="3023156" cy="2267367"/>
          </a:xfrm>
          <a:prstGeom prst="rect">
            <a:avLst/>
          </a:prstGeom>
        </p:spPr>
      </p:pic>
    </p:spTree>
    <p:extLst>
      <p:ext uri="{BB962C8B-B14F-4D97-AF65-F5344CB8AC3E}">
        <p14:creationId xmlns:p14="http://schemas.microsoft.com/office/powerpoint/2010/main" val="18394875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a:latin typeface="Times New Roman" charset="0"/>
                <a:ea typeface="Times New Roman" charset="0"/>
                <a:cs typeface="Times New Roman" charset="0"/>
              </a:rPr>
              <a:t>4</a:t>
            </a:r>
            <a:r>
              <a:rPr kumimoji="1" lang="en-US" altLang="zh-TW" dirty="0" smtClean="0">
                <a:latin typeface="Times New Roman" charset="0"/>
                <a:ea typeface="Times New Roman" charset="0"/>
                <a:cs typeface="Times New Roman" charset="0"/>
              </a:rPr>
              <a:t>. Relative entropy:</a:t>
            </a:r>
          </a:p>
          <a:p>
            <a:pPr lvl="1"/>
            <a:r>
              <a:rPr kumimoji="1" lang="en-US" altLang="zh-TW" dirty="0" smtClean="0">
                <a:latin typeface="Times New Roman" charset="0"/>
                <a:ea typeface="Times New Roman" charset="0"/>
                <a:cs typeface="Times New Roman" charset="0"/>
              </a:rPr>
              <a:t>Histogram</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1" y="2429827"/>
            <a:ext cx="6135688" cy="4299586"/>
          </a:xfrm>
          <a:prstGeom prst="rect">
            <a:avLst/>
          </a:prstGeom>
        </p:spPr>
      </p:pic>
    </p:spTree>
    <p:extLst>
      <p:ext uri="{BB962C8B-B14F-4D97-AF65-F5344CB8AC3E}">
        <p14:creationId xmlns:p14="http://schemas.microsoft.com/office/powerpoint/2010/main" val="1887910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a:latin typeface="Times New Roman" charset="0"/>
                <a:ea typeface="Times New Roman" charset="0"/>
                <a:cs typeface="Times New Roman" charset="0"/>
              </a:rPr>
              <a:t>4</a:t>
            </a:r>
            <a:r>
              <a:rPr kumimoji="1" lang="en-US" altLang="zh-TW" dirty="0" smtClean="0">
                <a:latin typeface="Times New Roman" charset="0"/>
                <a:ea typeface="Times New Roman" charset="0"/>
                <a:cs typeface="Times New Roman" charset="0"/>
              </a:rPr>
              <a:t>. Relative entropy:</a:t>
            </a:r>
          </a:p>
          <a:p>
            <a:pPr lvl="1"/>
            <a:r>
              <a:rPr kumimoji="1" lang="en-US" altLang="zh-TW" dirty="0" smtClean="0">
                <a:latin typeface="Times New Roman" charset="0"/>
                <a:ea typeface="Times New Roman" charset="0"/>
                <a:cs typeface="Times New Roman" charset="0"/>
              </a:rPr>
              <a:t>Histogram</a:t>
            </a: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45" y="1690886"/>
            <a:ext cx="3246438" cy="2434829"/>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929" y="1690688"/>
            <a:ext cx="3246439" cy="2434829"/>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824" y="4125517"/>
            <a:ext cx="3246438" cy="2434829"/>
          </a:xfrm>
          <a:prstGeom prst="rect">
            <a:avLst/>
          </a:prstGeom>
        </p:spPr>
      </p:pic>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3707" y="4125517"/>
            <a:ext cx="3246439" cy="2434829"/>
          </a:xfrm>
          <a:prstGeom prst="rect">
            <a:avLst/>
          </a:prstGeom>
        </p:spPr>
      </p:pic>
      <p:pic>
        <p:nvPicPr>
          <p:cNvPr id="9" name="圖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9791" y="4125517"/>
            <a:ext cx="3250710" cy="2438033"/>
          </a:xfrm>
          <a:prstGeom prst="rect">
            <a:avLst/>
          </a:prstGeom>
        </p:spPr>
      </p:pic>
    </p:spTree>
    <p:extLst>
      <p:ext uri="{BB962C8B-B14F-4D97-AF65-F5344CB8AC3E}">
        <p14:creationId xmlns:p14="http://schemas.microsoft.com/office/powerpoint/2010/main" val="1855337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a:latin typeface="Times New Roman" charset="0"/>
                <a:ea typeface="Times New Roman" charset="0"/>
                <a:cs typeface="Times New Roman" charset="0"/>
              </a:rPr>
              <a:t>4</a:t>
            </a:r>
            <a:r>
              <a:rPr kumimoji="1" lang="en-US" altLang="zh-TW" dirty="0" smtClean="0">
                <a:latin typeface="Times New Roman" charset="0"/>
                <a:ea typeface="Times New Roman" charset="0"/>
                <a:cs typeface="Times New Roman" charset="0"/>
              </a:rPr>
              <a:t>. Relative entropy:</a:t>
            </a:r>
          </a:p>
          <a:p>
            <a:pPr lvl="1"/>
            <a:r>
              <a:rPr kumimoji="1" lang="en-US" altLang="zh-TW" dirty="0" smtClean="0">
                <a:latin typeface="Times New Roman" charset="0"/>
                <a:ea typeface="Times New Roman" charset="0"/>
                <a:cs typeface="Times New Roman" charset="0"/>
              </a:rPr>
              <a:t>Histogram</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209" y="2300989"/>
            <a:ext cx="5719581" cy="4289685"/>
          </a:xfrm>
          <a:prstGeom prst="rect">
            <a:avLst/>
          </a:prstGeom>
        </p:spPr>
      </p:pic>
    </p:spTree>
    <p:extLst>
      <p:ext uri="{BB962C8B-B14F-4D97-AF65-F5344CB8AC3E}">
        <p14:creationId xmlns:p14="http://schemas.microsoft.com/office/powerpoint/2010/main" val="16180192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a:latin typeface="Times New Roman" charset="0"/>
                <a:ea typeface="Times New Roman" charset="0"/>
                <a:cs typeface="Times New Roman" charset="0"/>
              </a:rPr>
              <a:t>4</a:t>
            </a:r>
            <a:r>
              <a:rPr kumimoji="1" lang="en-US" altLang="zh-TW" dirty="0" smtClean="0">
                <a:latin typeface="Times New Roman" charset="0"/>
                <a:ea typeface="Times New Roman" charset="0"/>
                <a:cs typeface="Times New Roman" charset="0"/>
              </a:rPr>
              <a:t>. Relative entropy:</a:t>
            </a:r>
          </a:p>
          <a:p>
            <a:pPr lvl="1"/>
            <a:r>
              <a:rPr kumimoji="1" lang="en-US" altLang="zh-TW" dirty="0" smtClean="0">
                <a:latin typeface="Times New Roman" charset="0"/>
                <a:ea typeface="Times New Roman" charset="0"/>
                <a:cs typeface="Times New Roman" charset="0"/>
              </a:rPr>
              <a:t>Histogram</a:t>
            </a:r>
          </a:p>
        </p:txBody>
      </p:sp>
      <p:graphicFrame>
        <p:nvGraphicFramePr>
          <p:cNvPr id="5" name="表格 4"/>
          <p:cNvGraphicFramePr>
            <a:graphicFrameLocks noGrp="1"/>
          </p:cNvGraphicFramePr>
          <p:nvPr>
            <p:extLst>
              <p:ext uri="{D42A27DB-BD31-4B8C-83A1-F6EECF244321}">
                <p14:modId xmlns:p14="http://schemas.microsoft.com/office/powerpoint/2010/main" val="1307344871"/>
              </p:ext>
            </p:extLst>
          </p:nvPr>
        </p:nvGraphicFramePr>
        <p:xfrm>
          <a:off x="1827966" y="3103102"/>
          <a:ext cx="8536068" cy="2830974"/>
        </p:xfrm>
        <a:graphic>
          <a:graphicData uri="http://schemas.openxmlformats.org/drawingml/2006/table">
            <a:tbl>
              <a:tblPr firstRow="1" bandRow="1">
                <a:tableStyleId>{5C22544A-7EE6-4342-B048-85BDC9FD1C3A}</a:tableStyleId>
              </a:tblPr>
              <a:tblGrid>
                <a:gridCol w="1422678"/>
                <a:gridCol w="1422678"/>
                <a:gridCol w="1422678"/>
                <a:gridCol w="1422678"/>
                <a:gridCol w="1422678"/>
                <a:gridCol w="1422678"/>
              </a:tblGrid>
              <a:tr h="471829">
                <a:tc>
                  <a:txBody>
                    <a:bodyPr/>
                    <a:lstStyle/>
                    <a:p>
                      <a:pPr algn="ctr"/>
                      <a:r>
                        <a:rPr lang="en-US" altLang="zh-TW" dirty="0" smtClean="0"/>
                        <a:t>Q\P</a:t>
                      </a:r>
                      <a:endParaRPr lang="zh-TW" altLang="en-US" dirty="0"/>
                    </a:p>
                  </a:txBody>
                  <a:tcPr/>
                </a:tc>
                <a:tc>
                  <a:txBody>
                    <a:bodyPr/>
                    <a:lstStyle/>
                    <a:p>
                      <a:pPr algn="ctr"/>
                      <a:r>
                        <a:rPr lang="en-US" altLang="zh-TW" dirty="0" smtClean="0"/>
                        <a:t>Mode 1</a:t>
                      </a:r>
                      <a:endParaRPr lang="zh-TW" altLang="en-US" dirty="0"/>
                    </a:p>
                  </a:txBody>
                  <a:tcPr/>
                </a:tc>
                <a:tc>
                  <a:txBody>
                    <a:bodyPr/>
                    <a:lstStyle/>
                    <a:p>
                      <a:pPr algn="ctr"/>
                      <a:r>
                        <a:rPr lang="en-US" altLang="zh-TW" dirty="0" smtClean="0"/>
                        <a:t>Mode 2</a:t>
                      </a:r>
                      <a:endParaRPr lang="zh-TW" altLang="en-US" dirty="0"/>
                    </a:p>
                  </a:txBody>
                  <a:tcPr/>
                </a:tc>
                <a:tc>
                  <a:txBody>
                    <a:bodyPr/>
                    <a:lstStyle/>
                    <a:p>
                      <a:pPr algn="ctr"/>
                      <a:r>
                        <a:rPr lang="en-US" altLang="zh-TW" dirty="0" smtClean="0"/>
                        <a:t>Mode 3</a:t>
                      </a:r>
                      <a:endParaRPr lang="zh-TW" altLang="en-US" dirty="0"/>
                    </a:p>
                  </a:txBody>
                  <a:tcPr/>
                </a:tc>
                <a:tc>
                  <a:txBody>
                    <a:bodyPr/>
                    <a:lstStyle/>
                    <a:p>
                      <a:pPr algn="ctr"/>
                      <a:r>
                        <a:rPr lang="en-US" altLang="zh-TW" dirty="0" smtClean="0"/>
                        <a:t>Mode 4</a:t>
                      </a:r>
                      <a:endParaRPr lang="zh-TW" altLang="en-US" dirty="0"/>
                    </a:p>
                  </a:txBody>
                  <a:tcPr/>
                </a:tc>
                <a:tc>
                  <a:txBody>
                    <a:bodyPr/>
                    <a:lstStyle/>
                    <a:p>
                      <a:pPr algn="ctr"/>
                      <a:r>
                        <a:rPr lang="en-US" altLang="zh-TW" dirty="0" smtClean="0"/>
                        <a:t>Mode 5</a:t>
                      </a:r>
                      <a:endParaRPr lang="zh-TW" altLang="en-US" dirty="0"/>
                    </a:p>
                  </a:txBody>
                  <a:tcPr/>
                </a:tc>
              </a:tr>
              <a:tr h="471829">
                <a:tc>
                  <a:txBody>
                    <a:bodyPr/>
                    <a:lstStyle/>
                    <a:p>
                      <a:pPr algn="ctr"/>
                      <a:r>
                        <a:rPr lang="en-US" altLang="zh-TW" dirty="0" smtClean="0"/>
                        <a:t>Mode 1</a:t>
                      </a:r>
                      <a:endParaRPr lang="zh-TW"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0</a:t>
                      </a:r>
                      <a:endParaRPr lang="zh-TW" altLang="en-US" dirty="0"/>
                    </a:p>
                  </a:txBody>
                  <a:tcPr/>
                </a:tc>
                <a:tc>
                  <a:txBody>
                    <a:bodyPr/>
                    <a:lstStyle/>
                    <a:p>
                      <a:pPr algn="ctr"/>
                      <a:r>
                        <a:rPr lang="en-US" altLang="zh-TW" dirty="0" smtClean="0"/>
                        <a:t>0.7953</a:t>
                      </a:r>
                      <a:endParaRPr lang="zh-TW" altLang="en-US" dirty="0"/>
                    </a:p>
                  </a:txBody>
                  <a:tcPr/>
                </a:tc>
                <a:tc>
                  <a:txBody>
                    <a:bodyPr/>
                    <a:lstStyle/>
                    <a:p>
                      <a:pPr algn="ctr"/>
                      <a:r>
                        <a:rPr lang="en-US" altLang="zh-TW" dirty="0" smtClean="0"/>
                        <a:t>0.7036</a:t>
                      </a:r>
                      <a:endParaRPr lang="zh-TW" altLang="en-US" dirty="0"/>
                    </a:p>
                  </a:txBody>
                  <a:tcPr/>
                </a:tc>
                <a:tc>
                  <a:txBody>
                    <a:bodyPr/>
                    <a:lstStyle/>
                    <a:p>
                      <a:pPr algn="ctr"/>
                      <a:r>
                        <a:rPr lang="en-US" altLang="zh-TW" dirty="0" smtClean="0"/>
                        <a:t>0.5838</a:t>
                      </a:r>
                      <a:endParaRPr lang="zh-TW" altLang="en-US" dirty="0"/>
                    </a:p>
                  </a:txBody>
                  <a:tcPr/>
                </a:tc>
                <a:tc>
                  <a:txBody>
                    <a:bodyPr/>
                    <a:lstStyle/>
                    <a:p>
                      <a:pPr algn="ctr"/>
                      <a:r>
                        <a:rPr lang="en-US" altLang="zh-TW" dirty="0" smtClean="0"/>
                        <a:t>0.4187</a:t>
                      </a:r>
                      <a:endParaRPr lang="zh-TW" altLang="en-US" dirty="0"/>
                    </a:p>
                  </a:txBody>
                  <a:tcPr/>
                </a:tc>
              </a:tr>
              <a:tr h="471829">
                <a:tc>
                  <a:txBody>
                    <a:bodyPr/>
                    <a:lstStyle/>
                    <a:p>
                      <a:pPr algn="ctr"/>
                      <a:r>
                        <a:rPr lang="en-US" altLang="zh-TW" dirty="0" smtClean="0"/>
                        <a:t>Mode 2</a:t>
                      </a:r>
                      <a:endParaRPr lang="zh-TW" altLang="en-US" dirty="0"/>
                    </a:p>
                  </a:txBody>
                  <a:tcPr/>
                </a:tc>
                <a:tc>
                  <a:txBody>
                    <a:bodyPr/>
                    <a:lstStyle/>
                    <a:p>
                      <a:pPr algn="ctr"/>
                      <a:r>
                        <a:rPr lang="en-US" altLang="zh-TW" dirty="0" smtClean="0"/>
                        <a:t>0.2979</a:t>
                      </a:r>
                      <a:endParaRPr lang="zh-TW" altLang="en-US" dirty="0"/>
                    </a:p>
                  </a:txBody>
                  <a:tcPr/>
                </a:tc>
                <a:tc>
                  <a:txBody>
                    <a:bodyPr/>
                    <a:lstStyle/>
                    <a:p>
                      <a:pPr algn="ctr"/>
                      <a:r>
                        <a:rPr lang="en-US" altLang="zh-TW" dirty="0" smtClean="0"/>
                        <a:t>0</a:t>
                      </a:r>
                      <a:endParaRPr lang="zh-TW" altLang="en-US" dirty="0"/>
                    </a:p>
                  </a:txBody>
                  <a:tcPr/>
                </a:tc>
                <a:tc>
                  <a:txBody>
                    <a:bodyPr/>
                    <a:lstStyle/>
                    <a:p>
                      <a:pPr algn="ctr"/>
                      <a:r>
                        <a:rPr lang="en-US" altLang="zh-TW" dirty="0" smtClean="0"/>
                        <a:t>0.2961</a:t>
                      </a:r>
                      <a:endParaRPr lang="zh-TW" altLang="en-US" dirty="0"/>
                    </a:p>
                  </a:txBody>
                  <a:tcPr/>
                </a:tc>
                <a:tc>
                  <a:txBody>
                    <a:bodyPr/>
                    <a:lstStyle/>
                    <a:p>
                      <a:pPr algn="ctr"/>
                      <a:r>
                        <a:rPr lang="en-US" altLang="zh-TW" dirty="0" smtClean="0"/>
                        <a:t>-0.0030</a:t>
                      </a:r>
                      <a:endParaRPr lang="zh-TW" altLang="en-US" dirty="0"/>
                    </a:p>
                  </a:txBody>
                  <a:tcPr/>
                </a:tc>
                <a:tc>
                  <a:txBody>
                    <a:bodyPr/>
                    <a:lstStyle/>
                    <a:p>
                      <a:pPr algn="ctr"/>
                      <a:r>
                        <a:rPr lang="en-US" altLang="zh-TW" dirty="0" smtClean="0"/>
                        <a:t>0.0197</a:t>
                      </a:r>
                      <a:endParaRPr lang="zh-TW" altLang="en-US" dirty="0"/>
                    </a:p>
                  </a:txBody>
                  <a:tcPr/>
                </a:tc>
              </a:tr>
              <a:tr h="471829">
                <a:tc>
                  <a:txBody>
                    <a:bodyPr/>
                    <a:lstStyle/>
                    <a:p>
                      <a:pPr algn="ctr"/>
                      <a:r>
                        <a:rPr lang="en-US" altLang="zh-TW" dirty="0" smtClean="0"/>
                        <a:t>Mode 3</a:t>
                      </a:r>
                      <a:endParaRPr lang="zh-TW" altLang="en-US" dirty="0"/>
                    </a:p>
                  </a:txBody>
                  <a:tcPr/>
                </a:tc>
                <a:tc>
                  <a:txBody>
                    <a:bodyPr/>
                    <a:lstStyle/>
                    <a:p>
                      <a:pPr algn="ctr"/>
                      <a:r>
                        <a:rPr lang="en-US" altLang="zh-TW" dirty="0" smtClean="0"/>
                        <a:t>0.7104</a:t>
                      </a:r>
                      <a:endParaRPr lang="zh-TW" altLang="en-US" dirty="0"/>
                    </a:p>
                  </a:txBody>
                  <a:tcPr/>
                </a:tc>
                <a:tc>
                  <a:txBody>
                    <a:bodyPr/>
                    <a:lstStyle/>
                    <a:p>
                      <a:pPr algn="ctr"/>
                      <a:r>
                        <a:rPr lang="en-US" altLang="zh-TW" dirty="0" smtClean="0"/>
                        <a:t>0.8718</a:t>
                      </a:r>
                      <a:endParaRPr lang="zh-TW" altLang="en-US" dirty="0"/>
                    </a:p>
                  </a:txBody>
                  <a:tcPr/>
                </a:tc>
                <a:tc>
                  <a:txBody>
                    <a:bodyPr/>
                    <a:lstStyle/>
                    <a:p>
                      <a:pPr algn="ctr"/>
                      <a:r>
                        <a:rPr lang="en-US" altLang="zh-TW" dirty="0" smtClean="0"/>
                        <a:t>0</a:t>
                      </a:r>
                      <a:endParaRPr lang="zh-TW" altLang="en-US" dirty="0"/>
                    </a:p>
                  </a:txBody>
                  <a:tcPr/>
                </a:tc>
                <a:tc>
                  <a:txBody>
                    <a:bodyPr/>
                    <a:lstStyle/>
                    <a:p>
                      <a:pPr algn="ctr"/>
                      <a:r>
                        <a:rPr lang="en-US" altLang="zh-TW" dirty="0" smtClean="0"/>
                        <a:t>0.5032</a:t>
                      </a:r>
                      <a:endParaRPr lang="zh-TW" altLang="en-US" dirty="0"/>
                    </a:p>
                  </a:txBody>
                  <a:tcPr/>
                </a:tc>
                <a:tc>
                  <a:txBody>
                    <a:bodyPr/>
                    <a:lstStyle/>
                    <a:p>
                      <a:pPr algn="ctr"/>
                      <a:r>
                        <a:rPr lang="en-US" altLang="zh-TW" dirty="0" smtClean="0"/>
                        <a:t>0.3437</a:t>
                      </a:r>
                      <a:endParaRPr lang="zh-TW" altLang="en-US" dirty="0"/>
                    </a:p>
                  </a:txBody>
                  <a:tcPr/>
                </a:tc>
              </a:tr>
              <a:tr h="471829">
                <a:tc>
                  <a:txBody>
                    <a:bodyPr/>
                    <a:lstStyle/>
                    <a:p>
                      <a:pPr algn="ctr"/>
                      <a:r>
                        <a:rPr lang="en-US" altLang="zh-TW" dirty="0" smtClean="0"/>
                        <a:t>Mode 4</a:t>
                      </a:r>
                      <a:endParaRPr lang="zh-TW" altLang="en-US" dirty="0"/>
                    </a:p>
                  </a:txBody>
                  <a:tcPr/>
                </a:tc>
                <a:tc>
                  <a:txBody>
                    <a:bodyPr/>
                    <a:lstStyle/>
                    <a:p>
                      <a:pPr algn="ctr"/>
                      <a:r>
                        <a:rPr lang="en-US" altLang="zh-TW" dirty="0" smtClean="0"/>
                        <a:t>0.5696</a:t>
                      </a:r>
                      <a:endParaRPr lang="zh-TW" altLang="en-US" dirty="0"/>
                    </a:p>
                  </a:txBody>
                  <a:tcPr/>
                </a:tc>
                <a:tc>
                  <a:txBody>
                    <a:bodyPr/>
                    <a:lstStyle/>
                    <a:p>
                      <a:pPr algn="ctr"/>
                      <a:r>
                        <a:rPr lang="en-US" altLang="zh-TW" dirty="0" smtClean="0"/>
                        <a:t>0.5444</a:t>
                      </a:r>
                      <a:endParaRPr lang="zh-TW" altLang="en-US" dirty="0"/>
                    </a:p>
                  </a:txBody>
                  <a:tcPr/>
                </a:tc>
                <a:tc>
                  <a:txBody>
                    <a:bodyPr/>
                    <a:lstStyle/>
                    <a:p>
                      <a:pPr algn="ctr"/>
                      <a:r>
                        <a:rPr lang="en-US" altLang="zh-TW" dirty="0" smtClean="0"/>
                        <a:t>0.2690</a:t>
                      </a:r>
                      <a:endParaRPr lang="zh-TW" altLang="en-US" dirty="0"/>
                    </a:p>
                  </a:txBody>
                  <a:tcPr/>
                </a:tc>
                <a:tc>
                  <a:txBody>
                    <a:bodyPr/>
                    <a:lstStyle/>
                    <a:p>
                      <a:pPr algn="ctr"/>
                      <a:r>
                        <a:rPr lang="en-US" altLang="zh-TW" dirty="0" smtClean="0"/>
                        <a:t>0</a:t>
                      </a:r>
                      <a:endParaRPr lang="zh-TW" altLang="en-US" dirty="0"/>
                    </a:p>
                  </a:txBody>
                  <a:tcPr/>
                </a:tc>
                <a:tc>
                  <a:txBody>
                    <a:bodyPr/>
                    <a:lstStyle/>
                    <a:p>
                      <a:pPr algn="ctr"/>
                      <a:r>
                        <a:rPr lang="en-US" altLang="zh-TW" dirty="0" smtClean="0"/>
                        <a:t>0.3295</a:t>
                      </a:r>
                      <a:endParaRPr lang="zh-TW" altLang="en-US" dirty="0"/>
                    </a:p>
                  </a:txBody>
                  <a:tcPr/>
                </a:tc>
              </a:tr>
              <a:tr h="471829">
                <a:tc>
                  <a:txBody>
                    <a:bodyPr/>
                    <a:lstStyle/>
                    <a:p>
                      <a:pPr algn="ctr"/>
                      <a:r>
                        <a:rPr lang="en-US" altLang="zh-TW" dirty="0" smtClean="0"/>
                        <a:t>Mode 5</a:t>
                      </a:r>
                      <a:endParaRPr lang="zh-TW" altLang="en-US" dirty="0"/>
                    </a:p>
                  </a:txBody>
                  <a:tcPr/>
                </a:tc>
                <a:tc>
                  <a:txBody>
                    <a:bodyPr/>
                    <a:lstStyle/>
                    <a:p>
                      <a:pPr algn="ctr"/>
                      <a:r>
                        <a:rPr lang="en-US" altLang="zh-TW" dirty="0" smtClean="0"/>
                        <a:t>0.4684</a:t>
                      </a:r>
                      <a:endParaRPr lang="zh-TW" altLang="en-US" dirty="0"/>
                    </a:p>
                  </a:txBody>
                  <a:tcPr/>
                </a:tc>
                <a:tc>
                  <a:txBody>
                    <a:bodyPr/>
                    <a:lstStyle/>
                    <a:p>
                      <a:pPr algn="ctr"/>
                      <a:r>
                        <a:rPr lang="en-US" altLang="zh-TW" dirty="0" smtClean="0"/>
                        <a:t>0.8386</a:t>
                      </a:r>
                      <a:endParaRPr lang="zh-TW" altLang="en-US" dirty="0"/>
                    </a:p>
                  </a:txBody>
                  <a:tcPr/>
                </a:tc>
                <a:tc>
                  <a:txBody>
                    <a:bodyPr/>
                    <a:lstStyle/>
                    <a:p>
                      <a:pPr algn="ctr"/>
                      <a:r>
                        <a:rPr lang="en-US" altLang="zh-TW" dirty="0" smtClean="0"/>
                        <a:t>0.3979</a:t>
                      </a:r>
                      <a:endParaRPr lang="zh-TW" altLang="en-US" dirty="0"/>
                    </a:p>
                  </a:txBody>
                  <a:tcPr/>
                </a:tc>
                <a:tc>
                  <a:txBody>
                    <a:bodyPr/>
                    <a:lstStyle/>
                    <a:p>
                      <a:pPr algn="ctr"/>
                      <a:r>
                        <a:rPr lang="en-US" altLang="zh-TW" dirty="0" smtClean="0"/>
                        <a:t>0.5401</a:t>
                      </a:r>
                      <a:endParaRPr lang="zh-TW" altLang="en-US" dirty="0"/>
                    </a:p>
                  </a:txBody>
                  <a:tcPr/>
                </a:tc>
                <a:tc>
                  <a:txBody>
                    <a:bodyPr/>
                    <a:lstStyle/>
                    <a:p>
                      <a:pPr algn="ctr"/>
                      <a:r>
                        <a:rPr lang="en-US" altLang="zh-TW" dirty="0" smtClean="0"/>
                        <a:t>0</a:t>
                      </a:r>
                      <a:endParaRPr lang="zh-TW" altLang="en-US" dirty="0"/>
                    </a:p>
                  </a:txBody>
                  <a:tcPr/>
                </a:tc>
              </a:tr>
            </a:tbl>
          </a:graphicData>
        </a:graphic>
      </p:graphicFrame>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38188"/>
            <a:ext cx="3746500" cy="1905000"/>
          </a:xfrm>
          <a:prstGeom prst="rect">
            <a:avLst/>
          </a:prstGeom>
        </p:spPr>
      </p:pic>
      <p:sp>
        <p:nvSpPr>
          <p:cNvPr id="7" name="圓角矩形 6"/>
          <p:cNvSpPr/>
          <p:nvPr/>
        </p:nvSpPr>
        <p:spPr>
          <a:xfrm>
            <a:off x="1827966" y="3606800"/>
            <a:ext cx="8536068" cy="393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圓角矩形 7"/>
          <p:cNvSpPr/>
          <p:nvPr/>
        </p:nvSpPr>
        <p:spPr>
          <a:xfrm>
            <a:off x="3276600" y="3103102"/>
            <a:ext cx="1384300" cy="28309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65263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a:latin typeface="Times New Roman" charset="0"/>
                <a:ea typeface="Times New Roman" charset="0"/>
                <a:cs typeface="Times New Roman" charset="0"/>
              </a:rPr>
              <a:t>4</a:t>
            </a:r>
            <a:r>
              <a:rPr kumimoji="1" lang="en-US" altLang="zh-TW" dirty="0" smtClean="0">
                <a:latin typeface="Times New Roman" charset="0"/>
                <a:ea typeface="Times New Roman" charset="0"/>
                <a:cs typeface="Times New Roman" charset="0"/>
              </a:rPr>
              <a:t>. Relative entropy:</a:t>
            </a:r>
          </a:p>
          <a:p>
            <a:pPr lvl="1"/>
            <a:r>
              <a:rPr kumimoji="1" lang="en-US" altLang="zh-TW" dirty="0" smtClean="0">
                <a:latin typeface="Times New Roman" charset="0"/>
                <a:ea typeface="Times New Roman" charset="0"/>
                <a:cs typeface="Times New Roman" charset="0"/>
              </a:rPr>
              <a:t>Histogram</a:t>
            </a:r>
          </a:p>
        </p:txBody>
      </p:sp>
      <p:graphicFrame>
        <p:nvGraphicFramePr>
          <p:cNvPr id="5" name="表格 4"/>
          <p:cNvGraphicFramePr>
            <a:graphicFrameLocks noGrp="1"/>
          </p:cNvGraphicFramePr>
          <p:nvPr/>
        </p:nvGraphicFramePr>
        <p:xfrm>
          <a:off x="1827966" y="3103102"/>
          <a:ext cx="8536068" cy="2830974"/>
        </p:xfrm>
        <a:graphic>
          <a:graphicData uri="http://schemas.openxmlformats.org/drawingml/2006/table">
            <a:tbl>
              <a:tblPr firstRow="1" bandRow="1">
                <a:tableStyleId>{5C22544A-7EE6-4342-B048-85BDC9FD1C3A}</a:tableStyleId>
              </a:tblPr>
              <a:tblGrid>
                <a:gridCol w="1422678"/>
                <a:gridCol w="1422678"/>
                <a:gridCol w="1422678"/>
                <a:gridCol w="1422678"/>
                <a:gridCol w="1422678"/>
                <a:gridCol w="1422678"/>
              </a:tblGrid>
              <a:tr h="471829">
                <a:tc>
                  <a:txBody>
                    <a:bodyPr/>
                    <a:lstStyle/>
                    <a:p>
                      <a:pPr algn="ctr"/>
                      <a:r>
                        <a:rPr lang="en-US" altLang="zh-TW" dirty="0" smtClean="0"/>
                        <a:t>Q\P</a:t>
                      </a:r>
                      <a:endParaRPr lang="zh-TW" altLang="en-US" dirty="0"/>
                    </a:p>
                  </a:txBody>
                  <a:tcPr/>
                </a:tc>
                <a:tc>
                  <a:txBody>
                    <a:bodyPr/>
                    <a:lstStyle/>
                    <a:p>
                      <a:pPr algn="ctr"/>
                      <a:r>
                        <a:rPr lang="en-US" altLang="zh-TW" dirty="0" smtClean="0"/>
                        <a:t>Mode 1</a:t>
                      </a:r>
                      <a:endParaRPr lang="zh-TW" altLang="en-US" dirty="0"/>
                    </a:p>
                  </a:txBody>
                  <a:tcPr/>
                </a:tc>
                <a:tc>
                  <a:txBody>
                    <a:bodyPr/>
                    <a:lstStyle/>
                    <a:p>
                      <a:pPr algn="ctr"/>
                      <a:r>
                        <a:rPr lang="en-US" altLang="zh-TW" dirty="0" smtClean="0"/>
                        <a:t>Mode 2</a:t>
                      </a:r>
                      <a:endParaRPr lang="zh-TW" altLang="en-US" dirty="0"/>
                    </a:p>
                  </a:txBody>
                  <a:tcPr/>
                </a:tc>
                <a:tc>
                  <a:txBody>
                    <a:bodyPr/>
                    <a:lstStyle/>
                    <a:p>
                      <a:pPr algn="ctr"/>
                      <a:r>
                        <a:rPr lang="en-US" altLang="zh-TW" dirty="0" smtClean="0"/>
                        <a:t>Mode 3</a:t>
                      </a:r>
                      <a:endParaRPr lang="zh-TW" altLang="en-US" dirty="0"/>
                    </a:p>
                  </a:txBody>
                  <a:tcPr/>
                </a:tc>
                <a:tc>
                  <a:txBody>
                    <a:bodyPr/>
                    <a:lstStyle/>
                    <a:p>
                      <a:pPr algn="ctr"/>
                      <a:r>
                        <a:rPr lang="en-US" altLang="zh-TW" dirty="0" smtClean="0"/>
                        <a:t>Mode 4</a:t>
                      </a:r>
                      <a:endParaRPr lang="zh-TW" altLang="en-US" dirty="0"/>
                    </a:p>
                  </a:txBody>
                  <a:tcPr/>
                </a:tc>
                <a:tc>
                  <a:txBody>
                    <a:bodyPr/>
                    <a:lstStyle/>
                    <a:p>
                      <a:pPr algn="ctr"/>
                      <a:r>
                        <a:rPr lang="en-US" altLang="zh-TW" dirty="0" smtClean="0"/>
                        <a:t>Mode 5</a:t>
                      </a:r>
                      <a:endParaRPr lang="zh-TW" altLang="en-US" dirty="0"/>
                    </a:p>
                  </a:txBody>
                  <a:tcPr/>
                </a:tc>
              </a:tr>
              <a:tr h="471829">
                <a:tc>
                  <a:txBody>
                    <a:bodyPr/>
                    <a:lstStyle/>
                    <a:p>
                      <a:pPr algn="ctr"/>
                      <a:r>
                        <a:rPr lang="en-US" altLang="zh-TW" dirty="0" smtClean="0"/>
                        <a:t>Mode 1</a:t>
                      </a:r>
                      <a:endParaRPr lang="zh-TW"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0</a:t>
                      </a:r>
                      <a:endParaRPr lang="zh-TW" altLang="en-US" dirty="0"/>
                    </a:p>
                  </a:txBody>
                  <a:tcPr/>
                </a:tc>
                <a:tc>
                  <a:txBody>
                    <a:bodyPr/>
                    <a:lstStyle/>
                    <a:p>
                      <a:pPr algn="ctr"/>
                      <a:r>
                        <a:rPr lang="en-US" altLang="zh-TW" dirty="0" smtClean="0"/>
                        <a:t>0.7953</a:t>
                      </a:r>
                      <a:endParaRPr lang="zh-TW" altLang="en-US" dirty="0"/>
                    </a:p>
                  </a:txBody>
                  <a:tcPr/>
                </a:tc>
                <a:tc>
                  <a:txBody>
                    <a:bodyPr/>
                    <a:lstStyle/>
                    <a:p>
                      <a:pPr algn="ctr"/>
                      <a:r>
                        <a:rPr lang="en-US" altLang="zh-TW" dirty="0" smtClean="0"/>
                        <a:t>0.7036</a:t>
                      </a:r>
                      <a:endParaRPr lang="zh-TW" altLang="en-US" dirty="0"/>
                    </a:p>
                  </a:txBody>
                  <a:tcPr/>
                </a:tc>
                <a:tc>
                  <a:txBody>
                    <a:bodyPr/>
                    <a:lstStyle/>
                    <a:p>
                      <a:pPr algn="ctr"/>
                      <a:r>
                        <a:rPr lang="en-US" altLang="zh-TW" dirty="0" smtClean="0"/>
                        <a:t>0.5838</a:t>
                      </a:r>
                      <a:endParaRPr lang="zh-TW" altLang="en-US" dirty="0"/>
                    </a:p>
                  </a:txBody>
                  <a:tcPr/>
                </a:tc>
                <a:tc>
                  <a:txBody>
                    <a:bodyPr/>
                    <a:lstStyle/>
                    <a:p>
                      <a:pPr algn="ctr"/>
                      <a:r>
                        <a:rPr lang="en-US" altLang="zh-TW" dirty="0" smtClean="0"/>
                        <a:t>0.4187</a:t>
                      </a:r>
                      <a:endParaRPr lang="zh-TW" altLang="en-US" dirty="0"/>
                    </a:p>
                  </a:txBody>
                  <a:tcPr/>
                </a:tc>
              </a:tr>
              <a:tr h="471829">
                <a:tc>
                  <a:txBody>
                    <a:bodyPr/>
                    <a:lstStyle/>
                    <a:p>
                      <a:pPr algn="ctr"/>
                      <a:r>
                        <a:rPr lang="en-US" altLang="zh-TW" dirty="0" smtClean="0"/>
                        <a:t>Mode 2</a:t>
                      </a:r>
                      <a:endParaRPr lang="zh-TW" altLang="en-US" dirty="0"/>
                    </a:p>
                  </a:txBody>
                  <a:tcPr/>
                </a:tc>
                <a:tc>
                  <a:txBody>
                    <a:bodyPr/>
                    <a:lstStyle/>
                    <a:p>
                      <a:pPr algn="ctr"/>
                      <a:r>
                        <a:rPr lang="en-US" altLang="zh-TW" dirty="0" smtClean="0"/>
                        <a:t>0.2979</a:t>
                      </a:r>
                      <a:endParaRPr lang="zh-TW" altLang="en-US" dirty="0"/>
                    </a:p>
                  </a:txBody>
                  <a:tcPr/>
                </a:tc>
                <a:tc>
                  <a:txBody>
                    <a:bodyPr/>
                    <a:lstStyle/>
                    <a:p>
                      <a:pPr algn="ctr"/>
                      <a:r>
                        <a:rPr lang="en-US" altLang="zh-TW" dirty="0" smtClean="0"/>
                        <a:t>0</a:t>
                      </a:r>
                      <a:endParaRPr lang="zh-TW" altLang="en-US" dirty="0"/>
                    </a:p>
                  </a:txBody>
                  <a:tcPr/>
                </a:tc>
                <a:tc>
                  <a:txBody>
                    <a:bodyPr/>
                    <a:lstStyle/>
                    <a:p>
                      <a:pPr algn="ctr"/>
                      <a:r>
                        <a:rPr lang="en-US" altLang="zh-TW" dirty="0" smtClean="0"/>
                        <a:t>0.2961</a:t>
                      </a:r>
                      <a:endParaRPr lang="zh-TW" altLang="en-US" dirty="0"/>
                    </a:p>
                  </a:txBody>
                  <a:tcPr/>
                </a:tc>
                <a:tc>
                  <a:txBody>
                    <a:bodyPr/>
                    <a:lstStyle/>
                    <a:p>
                      <a:pPr algn="ctr"/>
                      <a:r>
                        <a:rPr lang="en-US" altLang="zh-TW" dirty="0" smtClean="0"/>
                        <a:t>-0.0030</a:t>
                      </a:r>
                      <a:endParaRPr lang="zh-TW" altLang="en-US" dirty="0"/>
                    </a:p>
                  </a:txBody>
                  <a:tcPr/>
                </a:tc>
                <a:tc>
                  <a:txBody>
                    <a:bodyPr/>
                    <a:lstStyle/>
                    <a:p>
                      <a:pPr algn="ctr"/>
                      <a:r>
                        <a:rPr lang="en-US" altLang="zh-TW" dirty="0" smtClean="0"/>
                        <a:t>0.0197</a:t>
                      </a:r>
                      <a:endParaRPr lang="zh-TW" altLang="en-US" dirty="0"/>
                    </a:p>
                  </a:txBody>
                  <a:tcPr/>
                </a:tc>
              </a:tr>
              <a:tr h="471829">
                <a:tc>
                  <a:txBody>
                    <a:bodyPr/>
                    <a:lstStyle/>
                    <a:p>
                      <a:pPr algn="ctr"/>
                      <a:r>
                        <a:rPr lang="en-US" altLang="zh-TW" dirty="0" smtClean="0"/>
                        <a:t>Mode 3</a:t>
                      </a:r>
                      <a:endParaRPr lang="zh-TW" altLang="en-US" dirty="0"/>
                    </a:p>
                  </a:txBody>
                  <a:tcPr/>
                </a:tc>
                <a:tc>
                  <a:txBody>
                    <a:bodyPr/>
                    <a:lstStyle/>
                    <a:p>
                      <a:pPr algn="ctr"/>
                      <a:r>
                        <a:rPr lang="en-US" altLang="zh-TW" dirty="0" smtClean="0"/>
                        <a:t>0.7104</a:t>
                      </a:r>
                      <a:endParaRPr lang="zh-TW" altLang="en-US" dirty="0"/>
                    </a:p>
                  </a:txBody>
                  <a:tcPr/>
                </a:tc>
                <a:tc>
                  <a:txBody>
                    <a:bodyPr/>
                    <a:lstStyle/>
                    <a:p>
                      <a:pPr algn="ctr"/>
                      <a:r>
                        <a:rPr lang="en-US" altLang="zh-TW" dirty="0" smtClean="0"/>
                        <a:t>0.8718</a:t>
                      </a:r>
                      <a:endParaRPr lang="zh-TW" altLang="en-US" dirty="0"/>
                    </a:p>
                  </a:txBody>
                  <a:tcPr/>
                </a:tc>
                <a:tc>
                  <a:txBody>
                    <a:bodyPr/>
                    <a:lstStyle/>
                    <a:p>
                      <a:pPr algn="ctr"/>
                      <a:r>
                        <a:rPr lang="en-US" altLang="zh-TW" dirty="0" smtClean="0"/>
                        <a:t>0</a:t>
                      </a:r>
                      <a:endParaRPr lang="zh-TW" altLang="en-US" dirty="0"/>
                    </a:p>
                  </a:txBody>
                  <a:tcPr/>
                </a:tc>
                <a:tc>
                  <a:txBody>
                    <a:bodyPr/>
                    <a:lstStyle/>
                    <a:p>
                      <a:pPr algn="ctr"/>
                      <a:r>
                        <a:rPr lang="en-US" altLang="zh-TW" dirty="0" smtClean="0"/>
                        <a:t>0.5032</a:t>
                      </a:r>
                      <a:endParaRPr lang="zh-TW" altLang="en-US" dirty="0"/>
                    </a:p>
                  </a:txBody>
                  <a:tcPr/>
                </a:tc>
                <a:tc>
                  <a:txBody>
                    <a:bodyPr/>
                    <a:lstStyle/>
                    <a:p>
                      <a:pPr algn="ctr"/>
                      <a:r>
                        <a:rPr lang="en-US" altLang="zh-TW" dirty="0" smtClean="0"/>
                        <a:t>0.3437</a:t>
                      </a:r>
                      <a:endParaRPr lang="zh-TW" altLang="en-US" dirty="0"/>
                    </a:p>
                  </a:txBody>
                  <a:tcPr/>
                </a:tc>
              </a:tr>
              <a:tr h="471829">
                <a:tc>
                  <a:txBody>
                    <a:bodyPr/>
                    <a:lstStyle/>
                    <a:p>
                      <a:pPr algn="ctr"/>
                      <a:r>
                        <a:rPr lang="en-US" altLang="zh-TW" dirty="0" smtClean="0"/>
                        <a:t>Mode 4</a:t>
                      </a:r>
                      <a:endParaRPr lang="zh-TW" altLang="en-US" dirty="0"/>
                    </a:p>
                  </a:txBody>
                  <a:tcPr/>
                </a:tc>
                <a:tc>
                  <a:txBody>
                    <a:bodyPr/>
                    <a:lstStyle/>
                    <a:p>
                      <a:pPr algn="ctr"/>
                      <a:r>
                        <a:rPr lang="en-US" altLang="zh-TW" dirty="0" smtClean="0"/>
                        <a:t>0.5696</a:t>
                      </a:r>
                      <a:endParaRPr lang="zh-TW" altLang="en-US" dirty="0"/>
                    </a:p>
                  </a:txBody>
                  <a:tcPr/>
                </a:tc>
                <a:tc>
                  <a:txBody>
                    <a:bodyPr/>
                    <a:lstStyle/>
                    <a:p>
                      <a:pPr algn="ctr"/>
                      <a:r>
                        <a:rPr lang="en-US" altLang="zh-TW" dirty="0" smtClean="0"/>
                        <a:t>0.5444</a:t>
                      </a:r>
                      <a:endParaRPr lang="zh-TW" altLang="en-US" dirty="0"/>
                    </a:p>
                  </a:txBody>
                  <a:tcPr/>
                </a:tc>
                <a:tc>
                  <a:txBody>
                    <a:bodyPr/>
                    <a:lstStyle/>
                    <a:p>
                      <a:pPr algn="ctr"/>
                      <a:r>
                        <a:rPr lang="en-US" altLang="zh-TW" dirty="0" smtClean="0"/>
                        <a:t>0.2690</a:t>
                      </a:r>
                      <a:endParaRPr lang="zh-TW" altLang="en-US" dirty="0"/>
                    </a:p>
                  </a:txBody>
                  <a:tcPr/>
                </a:tc>
                <a:tc>
                  <a:txBody>
                    <a:bodyPr/>
                    <a:lstStyle/>
                    <a:p>
                      <a:pPr algn="ctr"/>
                      <a:r>
                        <a:rPr lang="en-US" altLang="zh-TW" dirty="0" smtClean="0"/>
                        <a:t>0</a:t>
                      </a:r>
                      <a:endParaRPr lang="zh-TW" altLang="en-US" dirty="0"/>
                    </a:p>
                  </a:txBody>
                  <a:tcPr/>
                </a:tc>
                <a:tc>
                  <a:txBody>
                    <a:bodyPr/>
                    <a:lstStyle/>
                    <a:p>
                      <a:pPr algn="ctr"/>
                      <a:r>
                        <a:rPr lang="en-US" altLang="zh-TW" dirty="0" smtClean="0"/>
                        <a:t>0.3295</a:t>
                      </a:r>
                      <a:endParaRPr lang="zh-TW" altLang="en-US" dirty="0"/>
                    </a:p>
                  </a:txBody>
                  <a:tcPr/>
                </a:tc>
              </a:tr>
              <a:tr h="471829">
                <a:tc>
                  <a:txBody>
                    <a:bodyPr/>
                    <a:lstStyle/>
                    <a:p>
                      <a:pPr algn="ctr"/>
                      <a:r>
                        <a:rPr lang="en-US" altLang="zh-TW" dirty="0" smtClean="0"/>
                        <a:t>Mode 5</a:t>
                      </a:r>
                      <a:endParaRPr lang="zh-TW" altLang="en-US" dirty="0"/>
                    </a:p>
                  </a:txBody>
                  <a:tcPr/>
                </a:tc>
                <a:tc>
                  <a:txBody>
                    <a:bodyPr/>
                    <a:lstStyle/>
                    <a:p>
                      <a:pPr algn="ctr"/>
                      <a:r>
                        <a:rPr lang="en-US" altLang="zh-TW" dirty="0" smtClean="0"/>
                        <a:t>0.4684</a:t>
                      </a:r>
                      <a:endParaRPr lang="zh-TW" altLang="en-US" dirty="0"/>
                    </a:p>
                  </a:txBody>
                  <a:tcPr/>
                </a:tc>
                <a:tc>
                  <a:txBody>
                    <a:bodyPr/>
                    <a:lstStyle/>
                    <a:p>
                      <a:pPr algn="ctr"/>
                      <a:r>
                        <a:rPr lang="en-US" altLang="zh-TW" dirty="0" smtClean="0"/>
                        <a:t>0.8386</a:t>
                      </a:r>
                      <a:endParaRPr lang="zh-TW" altLang="en-US" dirty="0"/>
                    </a:p>
                  </a:txBody>
                  <a:tcPr/>
                </a:tc>
                <a:tc>
                  <a:txBody>
                    <a:bodyPr/>
                    <a:lstStyle/>
                    <a:p>
                      <a:pPr algn="ctr"/>
                      <a:r>
                        <a:rPr lang="en-US" altLang="zh-TW" dirty="0" smtClean="0"/>
                        <a:t>0.3979</a:t>
                      </a:r>
                      <a:endParaRPr lang="zh-TW" altLang="en-US" dirty="0"/>
                    </a:p>
                  </a:txBody>
                  <a:tcPr/>
                </a:tc>
                <a:tc>
                  <a:txBody>
                    <a:bodyPr/>
                    <a:lstStyle/>
                    <a:p>
                      <a:pPr algn="ctr"/>
                      <a:r>
                        <a:rPr lang="en-US" altLang="zh-TW" dirty="0" smtClean="0"/>
                        <a:t>0.5401</a:t>
                      </a:r>
                      <a:endParaRPr lang="zh-TW" altLang="en-US" dirty="0"/>
                    </a:p>
                  </a:txBody>
                  <a:tcPr/>
                </a:tc>
                <a:tc>
                  <a:txBody>
                    <a:bodyPr/>
                    <a:lstStyle/>
                    <a:p>
                      <a:pPr algn="ctr"/>
                      <a:r>
                        <a:rPr lang="en-US" altLang="zh-TW" dirty="0" smtClean="0"/>
                        <a:t>0</a:t>
                      </a:r>
                      <a:endParaRPr lang="zh-TW" altLang="en-US" dirty="0"/>
                    </a:p>
                  </a:txBody>
                  <a:tcPr/>
                </a:tc>
              </a:tr>
            </a:tbl>
          </a:graphicData>
        </a:graphic>
      </p:graphicFrame>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1802"/>
            <a:ext cx="3815829" cy="2861872"/>
          </a:xfrm>
          <a:prstGeom prst="rect">
            <a:avLst/>
          </a:prstGeom>
        </p:spPr>
      </p:pic>
      <p:sp>
        <p:nvSpPr>
          <p:cNvPr id="7" name="圓角矩形 6"/>
          <p:cNvSpPr/>
          <p:nvPr/>
        </p:nvSpPr>
        <p:spPr>
          <a:xfrm>
            <a:off x="3276600" y="3103102"/>
            <a:ext cx="1384300" cy="28309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4423638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199" y="2669951"/>
            <a:ext cx="5151205" cy="3863405"/>
          </a:xfrm>
          <a:prstGeom prst="rect">
            <a:avLst/>
          </a:prstGeom>
        </p:spPr>
      </p:pic>
      <p:sp>
        <p:nvSpPr>
          <p:cNvPr id="4" name="內容版面配置區 3"/>
          <p:cNvSpPr>
            <a:spLocks noGrp="1"/>
          </p:cNvSpPr>
          <p:nvPr>
            <p:ph idx="1"/>
          </p:nvPr>
        </p:nvSpPr>
        <p:spPr>
          <a:xfrm>
            <a:off x="838200" y="1690688"/>
            <a:ext cx="10515600" cy="4351338"/>
          </a:xfrm>
        </p:spPr>
        <p:txBody>
          <a:bodyPr/>
          <a:lstStyle/>
          <a:p>
            <a:pPr marL="0" indent="0">
              <a:buNone/>
            </a:pPr>
            <a:r>
              <a:rPr kumimoji="1" lang="en-US" altLang="zh-TW" dirty="0">
                <a:latin typeface="Times New Roman" charset="0"/>
                <a:ea typeface="Times New Roman" charset="0"/>
                <a:cs typeface="Times New Roman" charset="0"/>
              </a:rPr>
              <a:t>3. </a:t>
            </a:r>
            <a:r>
              <a:rPr kumimoji="1" lang="en-US" altLang="zh-TW" dirty="0" err="1">
                <a:latin typeface="Times New Roman" charset="0"/>
                <a:ea typeface="Times New Roman" charset="0"/>
                <a:cs typeface="Times New Roman" charset="0"/>
              </a:rPr>
              <a:t>Variational</a:t>
            </a:r>
            <a:r>
              <a:rPr kumimoji="1" lang="en-US" altLang="zh-TW" dirty="0">
                <a:latin typeface="Times New Roman" charset="0"/>
                <a:ea typeface="Times New Roman" charset="0"/>
                <a:cs typeface="Times New Roman" charset="0"/>
              </a:rPr>
              <a:t> mode decomposition (VMD):</a:t>
            </a:r>
          </a:p>
          <a:p>
            <a:endParaRPr kumimoji="1" lang="zh-TW" altLang="en-US" dirty="0"/>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514" y="2672141"/>
            <a:ext cx="5148287" cy="3861215"/>
          </a:xfrm>
          <a:prstGeom prst="rect">
            <a:avLst/>
          </a:prstGeom>
        </p:spPr>
      </p:pic>
      <mc:AlternateContent xmlns:mc="http://schemas.openxmlformats.org/markup-compatibility/2006">
        <mc:Choice xmlns:a14="http://schemas.microsoft.com/office/drawing/2010/main" Requires="a14">
          <p:sp>
            <p:nvSpPr>
              <p:cNvPr id="7" name="文字方塊 6"/>
              <p:cNvSpPr txBox="1"/>
              <p:nvPr/>
            </p:nvSpPr>
            <p:spPr>
              <a:xfrm>
                <a:off x="2492322" y="2293495"/>
                <a:ext cx="1588957"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zh-TW" altLang="en-US" sz="2800" i="1" smtClean="0">
                          <a:latin typeface="Cambria Math" charset="0"/>
                          <a:ea typeface="Cambria Math" charset="0"/>
                          <a:cs typeface="Cambria Math" charset="0"/>
                        </a:rPr>
                        <m:t>𝛼</m:t>
                      </m:r>
                      <m:r>
                        <a:rPr kumimoji="1" lang="en-US" altLang="zh-TW" sz="2800" b="0" i="1" smtClean="0">
                          <a:latin typeface="Cambria Math" charset="0"/>
                          <a:ea typeface="Cambria Math" charset="0"/>
                          <a:cs typeface="Cambria Math" charset="0"/>
                        </a:rPr>
                        <m:t>=100</m:t>
                      </m:r>
                    </m:oMath>
                  </m:oMathPara>
                </a14:m>
                <a:endParaRPr kumimoji="1"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2492322" y="2293495"/>
                <a:ext cx="1588957" cy="523220"/>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8015992" y="2293495"/>
                <a:ext cx="1781330"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zh-TW" altLang="en-US" sz="2800" i="1" smtClean="0">
                          <a:latin typeface="Cambria Math" charset="0"/>
                          <a:ea typeface="Cambria Math" charset="0"/>
                          <a:cs typeface="Cambria Math" charset="0"/>
                        </a:rPr>
                        <m:t>𝛼</m:t>
                      </m:r>
                      <m:r>
                        <a:rPr kumimoji="1" lang="en-US" altLang="zh-TW" sz="2800" b="0" i="1" smtClean="0">
                          <a:latin typeface="Cambria Math" charset="0"/>
                          <a:ea typeface="Cambria Math" charset="0"/>
                          <a:cs typeface="Cambria Math" charset="0"/>
                        </a:rPr>
                        <m:t>=1000</m:t>
                      </m:r>
                    </m:oMath>
                  </m:oMathPara>
                </a14:m>
                <a:endParaRPr kumimoji="1" lang="zh-TW" altLang="en-US" sz="2800" dirty="0"/>
              </a:p>
            </p:txBody>
          </p:sp>
        </mc:Choice>
        <mc:Fallback>
          <p:sp>
            <p:nvSpPr>
              <p:cNvPr id="9" name="文字方塊 8"/>
              <p:cNvSpPr txBox="1">
                <a:spLocks noRot="1" noChangeAspect="1" noMove="1" noResize="1" noEditPoints="1" noAdjustHandles="1" noChangeArrowheads="1" noChangeShapeType="1" noTextEdit="1"/>
              </p:cNvSpPr>
              <p:nvPr/>
            </p:nvSpPr>
            <p:spPr>
              <a:xfrm>
                <a:off x="8015992" y="2293495"/>
                <a:ext cx="1781330" cy="523220"/>
              </a:xfrm>
              <a:prstGeom prst="rect">
                <a:avLst/>
              </a:prstGeom>
              <a:blipFill rotWithShape="0">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4758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4000" dirty="0" smtClean="0">
                <a:latin typeface="Times New Roman" charset="0"/>
                <a:ea typeface="Times New Roman" charset="0"/>
                <a:cs typeface="Times New Roman" charset="0"/>
              </a:rPr>
              <a:t>Implementation</a:t>
            </a:r>
            <a:endParaRPr kumimoji="1" lang="zh-TW" altLang="en-US" sz="4000"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582738"/>
            <a:ext cx="10515600" cy="4351338"/>
          </a:xfrm>
        </p:spPr>
        <p:txBody>
          <a:bodyPr/>
          <a:lstStyle/>
          <a:p>
            <a:pPr marL="0" indent="0">
              <a:buNone/>
            </a:pPr>
            <a:r>
              <a:rPr kumimoji="1" lang="en-US" altLang="zh-TW" dirty="0" smtClean="0">
                <a:latin typeface="Times New Roman" charset="0"/>
                <a:ea typeface="Times New Roman" charset="0"/>
                <a:cs typeface="Times New Roman" charset="0"/>
              </a:rPr>
              <a:t>5. Output videos:</a:t>
            </a:r>
          </a:p>
        </p:txBody>
      </p:sp>
      <p:pic>
        <p:nvPicPr>
          <p:cNvPr id="6" name="noise2_aTDtOJ.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3030" y="2908301"/>
            <a:ext cx="4977828" cy="2804410"/>
          </a:xfrm>
          <a:prstGeom prst="rect">
            <a:avLst/>
          </a:prstGeom>
        </p:spPr>
      </p:pic>
      <p:pic>
        <p:nvPicPr>
          <p:cNvPr id="7" name="data1_test2_5FjZDB.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50830" y="2908301"/>
            <a:ext cx="4977828" cy="2804410"/>
          </a:xfrm>
          <a:prstGeom prst="rect">
            <a:avLst/>
          </a:prstGeom>
        </p:spPr>
      </p:pic>
      <p:sp>
        <p:nvSpPr>
          <p:cNvPr id="9" name="文字方塊 8"/>
          <p:cNvSpPr txBox="1"/>
          <p:nvPr/>
        </p:nvSpPr>
        <p:spPr>
          <a:xfrm>
            <a:off x="2832380" y="2286826"/>
            <a:ext cx="1499128" cy="400110"/>
          </a:xfrm>
          <a:prstGeom prst="rect">
            <a:avLst/>
          </a:prstGeom>
          <a:noFill/>
        </p:spPr>
        <p:txBody>
          <a:bodyPr wrap="none" rtlCol="0">
            <a:spAutoFit/>
          </a:bodyPr>
          <a:lstStyle/>
          <a:p>
            <a:r>
              <a:rPr kumimoji="1" lang="en-US" altLang="zh-TW" sz="2000" dirty="0" smtClean="0">
                <a:latin typeface="Century" charset="0"/>
                <a:ea typeface="Century" charset="0"/>
                <a:cs typeface="Century" charset="0"/>
              </a:rPr>
              <a:t>noisy video</a:t>
            </a:r>
            <a:endParaRPr kumimoji="1" lang="zh-TW" altLang="en-US" sz="2000" dirty="0">
              <a:latin typeface="Century" charset="0"/>
              <a:ea typeface="Century" charset="0"/>
              <a:cs typeface="Century" charset="0"/>
            </a:endParaRPr>
          </a:p>
        </p:txBody>
      </p:sp>
      <p:sp>
        <p:nvSpPr>
          <p:cNvPr id="10" name="文字方塊 9"/>
          <p:cNvSpPr txBox="1"/>
          <p:nvPr/>
        </p:nvSpPr>
        <p:spPr>
          <a:xfrm>
            <a:off x="7829691" y="2286826"/>
            <a:ext cx="2020105" cy="400110"/>
          </a:xfrm>
          <a:prstGeom prst="rect">
            <a:avLst/>
          </a:prstGeom>
          <a:noFill/>
        </p:spPr>
        <p:txBody>
          <a:bodyPr wrap="none" rtlCol="0">
            <a:spAutoFit/>
          </a:bodyPr>
          <a:lstStyle/>
          <a:p>
            <a:r>
              <a:rPr kumimoji="1" lang="en-US" altLang="zh-TW" sz="2000" smtClean="0">
                <a:latin typeface="Century" charset="0"/>
                <a:ea typeface="Century" charset="0"/>
                <a:cs typeface="Century" charset="0"/>
              </a:rPr>
              <a:t>stabilized </a:t>
            </a:r>
            <a:r>
              <a:rPr kumimoji="1" lang="en-US" altLang="zh-TW" sz="2000" dirty="0" smtClean="0">
                <a:latin typeface="Century" charset="0"/>
                <a:ea typeface="Century" charset="0"/>
                <a:cs typeface="Century" charset="0"/>
              </a:rPr>
              <a:t>video</a:t>
            </a:r>
            <a:endParaRPr kumimoji="1" lang="zh-TW" altLang="en-US" sz="2000" dirty="0">
              <a:latin typeface="Century" charset="0"/>
              <a:ea typeface="Century" charset="0"/>
              <a:cs typeface="Century" charset="0"/>
            </a:endParaRPr>
          </a:p>
        </p:txBody>
      </p:sp>
    </p:spTree>
    <p:extLst>
      <p:ext uri="{BB962C8B-B14F-4D97-AF65-F5344CB8AC3E}">
        <p14:creationId xmlns:p14="http://schemas.microsoft.com/office/powerpoint/2010/main" val="1271941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Introduction</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pPr>
              <a:lnSpc>
                <a:spcPct val="150000"/>
              </a:lnSpc>
            </a:pPr>
            <a:r>
              <a:rPr kumimoji="1" lang="en-US" altLang="zh-TW" dirty="0" smtClean="0">
                <a:latin typeface="Times New Roman" charset="0"/>
                <a:ea typeface="Times New Roman" charset="0"/>
                <a:cs typeface="Times New Roman" charset="0"/>
              </a:rPr>
              <a:t>Empirical mode decomposition(EMD)-based DIS algorithm</a:t>
            </a:r>
          </a:p>
          <a:p>
            <a:pPr lvl="1">
              <a:lnSpc>
                <a:spcPct val="150000"/>
              </a:lnSpc>
            </a:pPr>
            <a:r>
              <a:rPr kumimoji="1" lang="en-US" altLang="zh-TW" dirty="0" smtClean="0">
                <a:latin typeface="Times New Roman" charset="0"/>
                <a:ea typeface="Times New Roman" charset="0"/>
                <a:cs typeface="Times New Roman" charset="0"/>
              </a:rPr>
              <a:t>No precise mathematical model</a:t>
            </a:r>
          </a:p>
          <a:p>
            <a:pPr lvl="1">
              <a:lnSpc>
                <a:spcPct val="150000"/>
              </a:lnSpc>
            </a:pPr>
            <a:r>
              <a:rPr kumimoji="1" lang="en-US" altLang="zh-TW" dirty="0" smtClean="0">
                <a:latin typeface="Times New Roman" charset="0"/>
                <a:ea typeface="Times New Roman" charset="0"/>
                <a:cs typeface="Times New Roman" charset="0"/>
              </a:rPr>
              <a:t>Sensitivity to noise</a:t>
            </a:r>
          </a:p>
          <a:p>
            <a:pPr lvl="1">
              <a:lnSpc>
                <a:spcPct val="150000"/>
              </a:lnSpc>
            </a:pPr>
            <a:r>
              <a:rPr kumimoji="1" lang="en-US" altLang="zh-TW" dirty="0" smtClean="0">
                <a:latin typeface="Times New Roman" charset="0"/>
                <a:ea typeface="Times New Roman" charset="0"/>
                <a:cs typeface="Times New Roman" charset="0"/>
              </a:rPr>
              <a:t>Sampling</a:t>
            </a:r>
          </a:p>
          <a:p>
            <a:pPr lvl="1">
              <a:lnSpc>
                <a:spcPct val="150000"/>
              </a:lnSpc>
            </a:pPr>
            <a:r>
              <a:rPr kumimoji="1" lang="en-US" altLang="zh-TW" dirty="0" smtClean="0">
                <a:latin typeface="Times New Roman" charset="0"/>
                <a:ea typeface="Times New Roman" charset="0"/>
                <a:cs typeface="Times New Roman" charset="0"/>
              </a:rPr>
              <a:t>mode mixing</a:t>
            </a:r>
          </a:p>
        </p:txBody>
      </p:sp>
    </p:spTree>
    <p:extLst>
      <p:ext uri="{BB962C8B-B14F-4D97-AF65-F5344CB8AC3E}">
        <p14:creationId xmlns:p14="http://schemas.microsoft.com/office/powerpoint/2010/main" val="129737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Introduction</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pPr>
              <a:lnSpc>
                <a:spcPct val="150000"/>
              </a:lnSpc>
            </a:pPr>
            <a:r>
              <a:rPr kumimoji="1" lang="en-US" altLang="zh-TW" dirty="0" smtClean="0">
                <a:latin typeface="Times New Roman" charset="0"/>
                <a:ea typeface="Times New Roman" charset="0"/>
                <a:cs typeface="Times New Roman" charset="0"/>
              </a:rPr>
              <a:t>Proposed method:</a:t>
            </a:r>
          </a:p>
          <a:p>
            <a:pPr lvl="1">
              <a:lnSpc>
                <a:spcPct val="150000"/>
              </a:lnSpc>
            </a:pPr>
            <a:r>
              <a:rPr kumimoji="1" lang="en-US" altLang="zh-TW" dirty="0" err="1" smtClean="0">
                <a:latin typeface="Times New Roman" charset="0"/>
                <a:ea typeface="Times New Roman" charset="0"/>
                <a:cs typeface="Times New Roman" charset="0"/>
              </a:rPr>
              <a:t>Variational</a:t>
            </a:r>
            <a:r>
              <a:rPr kumimoji="1" lang="en-US" altLang="zh-TW" dirty="0" smtClean="0">
                <a:latin typeface="Times New Roman" charset="0"/>
                <a:ea typeface="Times New Roman" charset="0"/>
                <a:cs typeface="Times New Roman" charset="0"/>
              </a:rPr>
              <a:t> mode decomposition(VMD)</a:t>
            </a:r>
          </a:p>
          <a:p>
            <a:pPr lvl="1">
              <a:lnSpc>
                <a:spcPct val="150000"/>
              </a:lnSpc>
            </a:pPr>
            <a:r>
              <a:rPr kumimoji="1" lang="en-US" altLang="zh-TW" dirty="0" smtClean="0">
                <a:latin typeface="Times New Roman" charset="0"/>
                <a:ea typeface="Times New Roman" charset="0"/>
                <a:cs typeface="Times New Roman" charset="0"/>
              </a:rPr>
              <a:t>Relative entropy(RE)</a:t>
            </a:r>
            <a:endParaRPr kumimoji="1" lang="en-US" altLang="zh-TW"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3873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Related Work</a:t>
            </a:r>
            <a:endParaRPr kumimoji="1" lang="zh-TW" altLang="en-US" dirty="0">
              <a:latin typeface="Times New Roman" charset="0"/>
              <a:ea typeface="Times New Roman" charset="0"/>
              <a:cs typeface="Times New Roman" charset="0"/>
            </a:endParaRPr>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normAutofit/>
              </a:bodyPr>
              <a:lstStyle/>
              <a:p>
                <a:pPr marL="0" indent="0">
                  <a:lnSpc>
                    <a:spcPct val="100000"/>
                  </a:lnSpc>
                  <a:buNone/>
                </a:pPr>
                <a:r>
                  <a:rPr kumimoji="1" lang="en-US" altLang="zh-TW" dirty="0" smtClean="0">
                    <a:latin typeface="Times New Roman" charset="0"/>
                    <a:ea typeface="Times New Roman" charset="0"/>
                    <a:cs typeface="Times New Roman" charset="0"/>
                  </a:rPr>
                  <a:t>VMD </a:t>
                </a:r>
                <a:r>
                  <a:rPr kumimoji="1" lang="en-US" altLang="zh-TW" dirty="0" smtClean="0">
                    <a:latin typeface="Times New Roman" charset="0"/>
                    <a:ea typeface="Times New Roman" charset="0"/>
                    <a:cs typeface="Times New Roman" charset="0"/>
                  </a:rPr>
                  <a:t>Theory</a:t>
                </a:r>
              </a:p>
              <a:p>
                <a:pPr>
                  <a:lnSpc>
                    <a:spcPct val="100000"/>
                  </a:lnSpc>
                </a:pPr>
                <a:r>
                  <a:rPr kumimoji="1" lang="en-US" altLang="zh-TW" dirty="0" smtClean="0">
                    <a:latin typeface="Times New Roman" charset="0"/>
                    <a:ea typeface="Times New Roman" charset="0"/>
                    <a:cs typeface="Times New Roman" charset="0"/>
                  </a:rPr>
                  <a:t>Concurrently searches modes and their center frequencies</a:t>
                </a:r>
              </a:p>
              <a:p>
                <a:pPr>
                  <a:lnSpc>
                    <a:spcPct val="100000"/>
                  </a:lnSpc>
                </a:pPr>
                <a:r>
                  <a:rPr kumimoji="1" lang="en-US" altLang="zh-TW" dirty="0" smtClean="0">
                    <a:latin typeface="Times New Roman" charset="0"/>
                    <a:ea typeface="Times New Roman" charset="0"/>
                    <a:cs typeface="Times New Roman" charset="0"/>
                  </a:rPr>
                  <a:t>The signal can be decomposed into several band-limit modes</a:t>
                </a:r>
                <a:r>
                  <a:rPr kumimoji="1" lang="zh-TW" altLang="en-US" dirty="0" smtClean="0">
                    <a:latin typeface="Times New Roman" charset="0"/>
                    <a:ea typeface="Times New Roman" charset="0"/>
                    <a:cs typeface="Times New Roman" charset="0"/>
                  </a:rPr>
                  <a:t> </a:t>
                </a:r>
                <a14:m>
                  <m:oMath xmlns:m="http://schemas.openxmlformats.org/officeDocument/2006/math">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oMath>
                </a14:m>
                <a:r>
                  <a:rPr kumimoji="1" lang="en-US" altLang="zh-TW" dirty="0" smtClean="0">
                    <a:latin typeface="Times New Roman" charset="0"/>
                    <a:ea typeface="Times New Roman" charset="0"/>
                    <a:cs typeface="Times New Roman" charset="0"/>
                  </a:rPr>
                  <a:t>.</a:t>
                </a:r>
              </a:p>
              <a:p>
                <a:pPr>
                  <a:lnSpc>
                    <a:spcPct val="100000"/>
                  </a:lnSpc>
                </a:pPr>
                <a:r>
                  <a:rPr kumimoji="1" lang="en-US" altLang="zh-TW" dirty="0" smtClean="0">
                    <a:latin typeface="Times New Roman" charset="0"/>
                    <a:ea typeface="Times New Roman" charset="0"/>
                    <a:cs typeface="Times New Roman" charset="0"/>
                  </a:rPr>
                  <a:t>Each mode converges around the center frequency </a:t>
                </a:r>
                <a14:m>
                  <m:oMath xmlns:m="http://schemas.openxmlformats.org/officeDocument/2006/math">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Times New Roman" charset="0"/>
                            <a:cs typeface="Times New Roman" charset="0"/>
                          </a:rPr>
                          <m:t>𝑘</m:t>
                        </m:r>
                      </m:sub>
                    </m:sSub>
                  </m:oMath>
                </a14:m>
                <a:r>
                  <a:rPr kumimoji="1" lang="en-US" altLang="zh-TW" dirty="0" smtClean="0">
                    <a:latin typeface="Times New Roman" charset="0"/>
                    <a:ea typeface="Times New Roman" charset="0"/>
                    <a:cs typeface="Times New Roman" charset="0"/>
                  </a:rPr>
                  <a:t>.</a:t>
                </a:r>
                <a:br>
                  <a:rPr kumimoji="1" lang="en-US" altLang="zh-TW" dirty="0" smtClean="0">
                    <a:latin typeface="Times New Roman" charset="0"/>
                    <a:ea typeface="Times New Roman" charset="0"/>
                    <a:cs typeface="Times New Roman" charset="0"/>
                  </a:rPr>
                </a:br>
                <a:endParaRPr kumimoji="1" lang="en-US" altLang="zh-TW" dirty="0" smtClean="0">
                  <a:latin typeface="Times New Roman" charset="0"/>
                  <a:ea typeface="Times New Roman" charset="0"/>
                  <a:cs typeface="Times New Roman" charset="0"/>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kumimoji="1" lang="mr-IN" altLang="zh-TW" i="1" smtClean="0">
                              <a:latin typeface="Cambria Math" charset="0"/>
                              <a:ea typeface="Times New Roman" charset="0"/>
                              <a:cs typeface="Times New Roman" charset="0"/>
                            </a:rPr>
                          </m:ctrlPr>
                        </m:funcPr>
                        <m:fName>
                          <m:limLow>
                            <m:limLowPr>
                              <m:ctrlPr>
                                <a:rPr kumimoji="1" lang="mr-IN" altLang="zh-TW" i="1" smtClean="0">
                                  <a:latin typeface="Cambria Math" charset="0"/>
                                  <a:ea typeface="Times New Roman" charset="0"/>
                                  <a:cs typeface="Times New Roman" charset="0"/>
                                </a:rPr>
                              </m:ctrlPr>
                            </m:limLowPr>
                            <m:e>
                              <m:r>
                                <m:rPr>
                                  <m:sty m:val="p"/>
                                </m:rPr>
                                <a:rPr kumimoji="1" lang="mr-IN" altLang="zh-TW" i="0" smtClean="0">
                                  <a:latin typeface="Cambria Math" charset="0"/>
                                  <a:ea typeface="Times New Roman" charset="0"/>
                                  <a:cs typeface="Times New Roman" charset="0"/>
                                </a:rPr>
                                <m:t>min</m:t>
                              </m:r>
                            </m:e>
                            <m:lim>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e>
                              </m:d>
                              <m:r>
                                <a:rPr kumimoji="1" lang="en-US" altLang="zh-TW" b="0" i="1" smtClean="0">
                                  <a:latin typeface="Cambria Math" charset="0"/>
                                  <a:ea typeface="Times New Roman" charset="0"/>
                                  <a:cs typeface="Times New Roman"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Times New Roman" charset="0"/>
                                  <a:cs typeface="Times New Roman" charset="0"/>
                                </a:rPr>
                                <m:t>}</m:t>
                              </m:r>
                            </m:lim>
                          </m:limLow>
                        </m:fName>
                        <m:e>
                          <m:d>
                            <m:dPr>
                              <m:begChr m:val="{"/>
                              <m:endChr m:val="}"/>
                              <m:ctrlPr>
                                <a:rPr kumimoji="1" lang="en-US" altLang="zh-TW" b="0" i="1" smtClean="0">
                                  <a:latin typeface="Cambria Math" charset="0"/>
                                  <a:ea typeface="Times New Roman" charset="0"/>
                                  <a:cs typeface="Times New Roman" charset="0"/>
                                </a:rPr>
                              </m:ctrlPr>
                            </m:dPr>
                            <m:e>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Sup>
                                    <m:sSubSupPr>
                                      <m:ctrlPr>
                                        <a:rPr kumimoji="1" lang="en-US" altLang="zh-TW" b="0" i="1" smtClean="0">
                                          <a:latin typeface="Cambria Math" charset="0"/>
                                          <a:ea typeface="Times New Roman" charset="0"/>
                                          <a:cs typeface="Times New Roman" charset="0"/>
                                        </a:rPr>
                                      </m:ctrlPr>
                                    </m:sSubSupPr>
                                    <m:e>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m:t>
                                              </m:r>
                                            </m:e>
                                            <m:sub>
                                              <m:r>
                                                <a:rPr kumimoji="1" lang="en-US" altLang="zh-TW" b="0" i="1" smtClean="0">
                                                  <a:latin typeface="Cambria Math" charset="0"/>
                                                  <a:ea typeface="Cambria Math" charset="0"/>
                                                  <a:cs typeface="Cambria Math" charset="0"/>
                                                </a:rPr>
                                                <m:t>𝑡</m:t>
                                              </m:r>
                                            </m:sub>
                                          </m:sSub>
                                          <m:d>
                                            <m:dPr>
                                              <m:begChr m:val="["/>
                                              <m:endChr m:val="]"/>
                                              <m:ctrlPr>
                                                <a:rPr kumimoji="1" lang="en-US" altLang="zh-TW" b="0" i="1" smtClean="0">
                                                  <a:latin typeface="Cambria Math" charset="0"/>
                                                  <a:ea typeface="Cambria Math" charset="0"/>
                                                  <a:cs typeface="Cambria Math" charset="0"/>
                                                </a:rPr>
                                              </m:ctrlPr>
                                            </m:dPr>
                                            <m:e>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𝛿</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f>
                                                    <m:fPr>
                                                      <m:ctrlPr>
                                                        <a:rPr kumimoji="1" lang="en-US" altLang="zh-TW" b="0" i="1" smtClean="0">
                                                          <a:latin typeface="Cambria Math" charset="0"/>
                                                          <a:ea typeface="Cambria Math" charset="0"/>
                                                          <a:cs typeface="Cambria Math" charset="0"/>
                                                        </a:rPr>
                                                      </m:ctrlPr>
                                                    </m:fPr>
                                                    <m:num>
                                                      <m:r>
                                                        <a:rPr kumimoji="1" lang="en-US" altLang="zh-TW" b="0" i="1" smtClean="0">
                                                          <a:latin typeface="Cambria Math" charset="0"/>
                                                          <a:ea typeface="Cambria Math" charset="0"/>
                                                          <a:cs typeface="Cambria Math" charset="0"/>
                                                        </a:rPr>
                                                        <m:t>𝑗</m:t>
                                                      </m:r>
                                                    </m:num>
                                                    <m:den>
                                                      <m:r>
                                                        <a:rPr kumimoji="1" lang="en-US" altLang="zh-TW" b="0" i="1" smtClean="0">
                                                          <a:latin typeface="Cambria Math" charset="0"/>
                                                          <a:ea typeface="Cambria Math" charset="0"/>
                                                          <a:cs typeface="Cambria Math" charset="0"/>
                                                        </a:rPr>
                                                        <m:t>𝜋</m:t>
                                                      </m:r>
                                                      <m:r>
                                                        <a:rPr kumimoji="1" lang="en-US" altLang="zh-TW" b="0" i="1" smtClean="0">
                                                          <a:latin typeface="Cambria Math" charset="0"/>
                                                          <a:ea typeface="Cambria Math" charset="0"/>
                                                          <a:cs typeface="Cambria Math" charset="0"/>
                                                        </a:rPr>
                                                        <m:t>𝑡</m:t>
                                                      </m:r>
                                                    </m:den>
                                                  </m:f>
                                                </m:e>
                                              </m:d>
                                              <m:r>
                                                <a:rPr kumimoji="1" lang="en-US" altLang="zh-TW" b="0" i="1" smtClean="0">
                                                  <a:latin typeface="Cambria Math" charset="0"/>
                                                  <a:ea typeface="Cambria Math" charset="0"/>
                                                  <a:cs typeface="Cambria Math"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𝑢</m:t>
                                                  </m:r>
                                                </m:e>
                                                <m:sub>
                                                  <m:r>
                                                    <a:rPr kumimoji="1" lang="en-US" altLang="zh-TW" b="0" i="1" smtClean="0">
                                                      <a:latin typeface="Cambria Math" charset="0"/>
                                                      <a:ea typeface="Cambria Math" charset="0"/>
                                                      <a:cs typeface="Cambria Math" charset="0"/>
                                                    </a:rPr>
                                                    <m:t>𝑘</m:t>
                                                  </m:r>
                                                </m:sub>
                                              </m:sSub>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e>
                                          </m:d>
                                          <m:sSup>
                                            <m:sSupPr>
                                              <m:ctrlPr>
                                                <a:rPr kumimoji="1" lang="en-US" altLang="zh-TW" b="0" i="1" smtClean="0">
                                                  <a:latin typeface="Cambria Math" charset="0"/>
                                                  <a:ea typeface="Cambria Math" charset="0"/>
                                                  <a:cs typeface="Cambria Math" charset="0"/>
                                                </a:rPr>
                                              </m:ctrlPr>
                                            </m:sSupPr>
                                            <m:e>
                                              <m:r>
                                                <a:rPr kumimoji="1" lang="en-US" altLang="zh-TW" b="0" i="1" smtClean="0">
                                                  <a:latin typeface="Cambria Math" charset="0"/>
                                                  <a:ea typeface="Cambria Math" charset="0"/>
                                                  <a:cs typeface="Cambria Math" charset="0"/>
                                                </a:rPr>
                                                <m:t>𝑒</m:t>
                                              </m:r>
                                            </m:e>
                                            <m:sup>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𝑗</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Cambria Math" charset="0"/>
                                                  <a:cs typeface="Cambria Math" charset="0"/>
                                                </a:rPr>
                                                <m:t>𝑡</m:t>
                                              </m:r>
                                            </m:sup>
                                          </m:sSup>
                                        </m:e>
                                      </m:d>
                                    </m:e>
                                    <m:sub>
                                      <m:r>
                                        <a:rPr kumimoji="1" lang="en-US" altLang="zh-TW" b="0" i="1" smtClean="0">
                                          <a:latin typeface="Cambria Math" charset="0"/>
                                          <a:ea typeface="Times New Roman" charset="0"/>
                                          <a:cs typeface="Times New Roman" charset="0"/>
                                        </a:rPr>
                                        <m:t>2</m:t>
                                      </m:r>
                                    </m:sub>
                                    <m:sup>
                                      <m:r>
                                        <a:rPr kumimoji="1" lang="en-US" altLang="zh-TW" b="0" i="1" smtClean="0">
                                          <a:latin typeface="Cambria Math" charset="0"/>
                                          <a:ea typeface="Times New Roman" charset="0"/>
                                          <a:cs typeface="Times New Roman" charset="0"/>
                                        </a:rPr>
                                        <m:t>2</m:t>
                                      </m:r>
                                    </m:sup>
                                  </m:sSubSup>
                                </m:e>
                              </m:nary>
                            </m:e>
                          </m:d>
                          <m:r>
                            <a:rPr kumimoji="1" lang="en-US" altLang="zh-TW" b="0" i="1" smtClean="0">
                              <a:latin typeface="Cambria Math" charset="0"/>
                              <a:ea typeface="Times New Roman" charset="0"/>
                              <a:cs typeface="Times New Roman" charset="0"/>
                            </a:rPr>
                            <m:t>  </m:t>
                          </m:r>
                          <m:r>
                            <a:rPr kumimoji="1" lang="en-US" altLang="zh-TW" b="0" i="1" smtClean="0">
                              <a:latin typeface="Cambria Math" charset="0"/>
                              <a:ea typeface="Times New Roman" charset="0"/>
                              <a:cs typeface="Times New Roman" charset="0"/>
                            </a:rPr>
                            <m:t>𝑠</m:t>
                          </m:r>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𝑡</m:t>
                          </m:r>
                          <m:r>
                            <a:rPr kumimoji="1" lang="en-US" altLang="zh-TW" b="0" i="1" smtClean="0">
                              <a:latin typeface="Cambria Math" charset="0"/>
                              <a:ea typeface="Times New Roman" charset="0"/>
                              <a:cs typeface="Times New Roman" charset="0"/>
                            </a:rPr>
                            <m:t>. </m:t>
                          </m:r>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𝑓</m:t>
                              </m:r>
                            </m:e>
                          </m:nary>
                        </m:e>
                      </m:func>
                    </m:oMath>
                  </m:oMathPara>
                </a14:m>
                <a:endParaRPr kumimoji="1" lang="en-US" altLang="zh-TW" dirty="0" smtClean="0">
                  <a:latin typeface="Times New Roman" charset="0"/>
                  <a:ea typeface="Times New Roman" charset="0"/>
                  <a:cs typeface="Times New Roman" charset="0"/>
                </a:endParaRPr>
              </a:p>
              <a:p>
                <a:pPr marL="0" indent="0">
                  <a:lnSpc>
                    <a:spcPct val="100000"/>
                  </a:lnSpc>
                  <a:buNone/>
                </a:pPr>
                <a:r>
                  <a:rPr kumimoji="1" lang="en-US" altLang="zh-TW" dirty="0" smtClean="0">
                    <a:latin typeface="Times New Roman" charset="0"/>
                    <a:ea typeface="Times New Roman" charset="0"/>
                    <a:cs typeface="Times New Roman" charset="0"/>
                  </a:rPr>
                  <a:t>  </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217" t="-140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77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Related Work</a:t>
            </a: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825624"/>
                <a:ext cx="10515600" cy="4918075"/>
              </a:xfrm>
            </p:spPr>
            <p:txBody>
              <a:bodyPr>
                <a:normAutofit/>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kumimoji="1" lang="mr-IN" altLang="zh-TW" i="1" smtClean="0">
                              <a:latin typeface="Cambria Math" charset="0"/>
                              <a:ea typeface="Times New Roman" charset="0"/>
                              <a:cs typeface="Times New Roman" charset="0"/>
                            </a:rPr>
                          </m:ctrlPr>
                        </m:funcPr>
                        <m:fName>
                          <m:limLow>
                            <m:limLowPr>
                              <m:ctrlPr>
                                <a:rPr kumimoji="1" lang="mr-IN" altLang="zh-TW" i="1" smtClean="0">
                                  <a:latin typeface="Cambria Math" charset="0"/>
                                  <a:ea typeface="Times New Roman" charset="0"/>
                                  <a:cs typeface="Times New Roman" charset="0"/>
                                </a:rPr>
                              </m:ctrlPr>
                            </m:limLowPr>
                            <m:e>
                              <m:r>
                                <m:rPr>
                                  <m:sty m:val="p"/>
                                </m:rPr>
                                <a:rPr kumimoji="1" lang="mr-IN" altLang="zh-TW" i="0" smtClean="0">
                                  <a:latin typeface="Cambria Math" charset="0"/>
                                  <a:ea typeface="Times New Roman" charset="0"/>
                                  <a:cs typeface="Times New Roman" charset="0"/>
                                </a:rPr>
                                <m:t>min</m:t>
                              </m:r>
                            </m:e>
                            <m:lim>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e>
                              </m:d>
                              <m:r>
                                <a:rPr kumimoji="1" lang="en-US" altLang="zh-TW" b="0" i="1" smtClean="0">
                                  <a:latin typeface="Cambria Math" charset="0"/>
                                  <a:ea typeface="Times New Roman" charset="0"/>
                                  <a:cs typeface="Times New Roman"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Times New Roman" charset="0"/>
                                  <a:cs typeface="Times New Roman" charset="0"/>
                                </a:rPr>
                                <m:t>}</m:t>
                              </m:r>
                            </m:lim>
                          </m:limLow>
                        </m:fName>
                        <m:e>
                          <m:d>
                            <m:dPr>
                              <m:begChr m:val="{"/>
                              <m:endChr m:val="}"/>
                              <m:ctrlPr>
                                <a:rPr kumimoji="1" lang="en-US" altLang="zh-TW" b="0" i="1" smtClean="0">
                                  <a:latin typeface="Cambria Math" charset="0"/>
                                  <a:ea typeface="Times New Roman" charset="0"/>
                                  <a:cs typeface="Times New Roman" charset="0"/>
                                </a:rPr>
                              </m:ctrlPr>
                            </m:dPr>
                            <m:e>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Sup>
                                    <m:sSubSupPr>
                                      <m:ctrlPr>
                                        <a:rPr kumimoji="1" lang="en-US" altLang="zh-TW" b="0" i="1" smtClean="0">
                                          <a:latin typeface="Cambria Math" charset="0"/>
                                          <a:ea typeface="Times New Roman" charset="0"/>
                                          <a:cs typeface="Times New Roman" charset="0"/>
                                        </a:rPr>
                                      </m:ctrlPr>
                                    </m:sSubSupPr>
                                    <m:e>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m:t>
                                              </m:r>
                                            </m:e>
                                            <m:sub>
                                              <m:r>
                                                <a:rPr kumimoji="1" lang="en-US" altLang="zh-TW" b="0" i="1" smtClean="0">
                                                  <a:latin typeface="Cambria Math" charset="0"/>
                                                  <a:ea typeface="Cambria Math" charset="0"/>
                                                  <a:cs typeface="Cambria Math" charset="0"/>
                                                </a:rPr>
                                                <m:t>𝑡</m:t>
                                              </m:r>
                                            </m:sub>
                                          </m:sSub>
                                          <m:d>
                                            <m:dPr>
                                              <m:begChr m:val="["/>
                                              <m:endChr m:val="]"/>
                                              <m:ctrlPr>
                                                <a:rPr kumimoji="1" lang="en-US" altLang="zh-TW" b="0" i="1" smtClean="0">
                                                  <a:latin typeface="Cambria Math" charset="0"/>
                                                  <a:ea typeface="Cambria Math" charset="0"/>
                                                  <a:cs typeface="Cambria Math" charset="0"/>
                                                </a:rPr>
                                              </m:ctrlPr>
                                            </m:dPr>
                                            <m:e>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𝛿</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f>
                                                    <m:fPr>
                                                      <m:ctrlPr>
                                                        <a:rPr kumimoji="1" lang="en-US" altLang="zh-TW" b="0" i="1" smtClean="0">
                                                          <a:latin typeface="Cambria Math" charset="0"/>
                                                          <a:ea typeface="Cambria Math" charset="0"/>
                                                          <a:cs typeface="Cambria Math" charset="0"/>
                                                        </a:rPr>
                                                      </m:ctrlPr>
                                                    </m:fPr>
                                                    <m:num>
                                                      <m:r>
                                                        <a:rPr kumimoji="1" lang="en-US" altLang="zh-TW" b="0" i="1" smtClean="0">
                                                          <a:latin typeface="Cambria Math" charset="0"/>
                                                          <a:ea typeface="Cambria Math" charset="0"/>
                                                          <a:cs typeface="Cambria Math" charset="0"/>
                                                        </a:rPr>
                                                        <m:t>𝑗</m:t>
                                                      </m:r>
                                                    </m:num>
                                                    <m:den>
                                                      <m:r>
                                                        <a:rPr kumimoji="1" lang="en-US" altLang="zh-TW" b="0" i="1" smtClean="0">
                                                          <a:latin typeface="Cambria Math" charset="0"/>
                                                          <a:ea typeface="Cambria Math" charset="0"/>
                                                          <a:cs typeface="Cambria Math" charset="0"/>
                                                        </a:rPr>
                                                        <m:t>𝜋</m:t>
                                                      </m:r>
                                                      <m:r>
                                                        <a:rPr kumimoji="1" lang="en-US" altLang="zh-TW" b="0" i="1" smtClean="0">
                                                          <a:latin typeface="Cambria Math" charset="0"/>
                                                          <a:ea typeface="Cambria Math" charset="0"/>
                                                          <a:cs typeface="Cambria Math" charset="0"/>
                                                        </a:rPr>
                                                        <m:t>𝑡</m:t>
                                                      </m:r>
                                                    </m:den>
                                                  </m:f>
                                                </m:e>
                                              </m:d>
                                              <m:r>
                                                <a:rPr kumimoji="1" lang="en-US" altLang="zh-TW" b="0" i="1" smtClean="0">
                                                  <a:latin typeface="Cambria Math" charset="0"/>
                                                  <a:ea typeface="Cambria Math" charset="0"/>
                                                  <a:cs typeface="Cambria Math"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𝑢</m:t>
                                                  </m:r>
                                                </m:e>
                                                <m:sub>
                                                  <m:r>
                                                    <a:rPr kumimoji="1" lang="en-US" altLang="zh-TW" b="0" i="1" smtClean="0">
                                                      <a:latin typeface="Cambria Math" charset="0"/>
                                                      <a:ea typeface="Cambria Math" charset="0"/>
                                                      <a:cs typeface="Cambria Math" charset="0"/>
                                                    </a:rPr>
                                                    <m:t>𝑘</m:t>
                                                  </m:r>
                                                </m:sub>
                                              </m:sSub>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e>
                                          </m:d>
                                          <m:sSup>
                                            <m:sSupPr>
                                              <m:ctrlPr>
                                                <a:rPr kumimoji="1" lang="en-US" altLang="zh-TW" b="0" i="1" smtClean="0">
                                                  <a:latin typeface="Cambria Math" charset="0"/>
                                                  <a:ea typeface="Cambria Math" charset="0"/>
                                                  <a:cs typeface="Cambria Math" charset="0"/>
                                                </a:rPr>
                                              </m:ctrlPr>
                                            </m:sSupPr>
                                            <m:e>
                                              <m:r>
                                                <a:rPr kumimoji="1" lang="en-US" altLang="zh-TW" b="0" i="1" smtClean="0">
                                                  <a:latin typeface="Cambria Math" charset="0"/>
                                                  <a:ea typeface="Cambria Math" charset="0"/>
                                                  <a:cs typeface="Cambria Math" charset="0"/>
                                                </a:rPr>
                                                <m:t>𝑒</m:t>
                                              </m:r>
                                            </m:e>
                                            <m:sup>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𝑗</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Cambria Math" charset="0"/>
                                                  <a:cs typeface="Cambria Math" charset="0"/>
                                                </a:rPr>
                                                <m:t>𝑡</m:t>
                                              </m:r>
                                            </m:sup>
                                          </m:sSup>
                                        </m:e>
                                      </m:d>
                                    </m:e>
                                    <m:sub>
                                      <m:r>
                                        <a:rPr kumimoji="1" lang="en-US" altLang="zh-TW" b="0" i="1" smtClean="0">
                                          <a:latin typeface="Cambria Math" charset="0"/>
                                          <a:ea typeface="Times New Roman" charset="0"/>
                                          <a:cs typeface="Times New Roman" charset="0"/>
                                        </a:rPr>
                                        <m:t>2</m:t>
                                      </m:r>
                                    </m:sub>
                                    <m:sup>
                                      <m:r>
                                        <a:rPr kumimoji="1" lang="en-US" altLang="zh-TW" b="0" i="1" smtClean="0">
                                          <a:latin typeface="Cambria Math" charset="0"/>
                                          <a:ea typeface="Times New Roman" charset="0"/>
                                          <a:cs typeface="Times New Roman" charset="0"/>
                                        </a:rPr>
                                        <m:t>2</m:t>
                                      </m:r>
                                    </m:sup>
                                  </m:sSubSup>
                                </m:e>
                              </m:nary>
                            </m:e>
                          </m:d>
                          <m:r>
                            <a:rPr kumimoji="1" lang="en-US" altLang="zh-TW" b="0" i="1" smtClean="0">
                              <a:latin typeface="Cambria Math" charset="0"/>
                              <a:ea typeface="Times New Roman" charset="0"/>
                              <a:cs typeface="Times New Roman" charset="0"/>
                            </a:rPr>
                            <m:t>  </m:t>
                          </m:r>
                          <m:r>
                            <a:rPr kumimoji="1" lang="en-US" altLang="zh-TW" b="0" i="1" smtClean="0">
                              <a:latin typeface="Cambria Math" charset="0"/>
                              <a:ea typeface="Times New Roman" charset="0"/>
                              <a:cs typeface="Times New Roman" charset="0"/>
                            </a:rPr>
                            <m:t>𝑠</m:t>
                          </m:r>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𝑡</m:t>
                          </m:r>
                          <m:r>
                            <a:rPr kumimoji="1" lang="en-US" altLang="zh-TW" b="0" i="1" smtClean="0">
                              <a:latin typeface="Cambria Math" charset="0"/>
                              <a:ea typeface="Times New Roman" charset="0"/>
                              <a:cs typeface="Times New Roman" charset="0"/>
                            </a:rPr>
                            <m:t>. </m:t>
                          </m:r>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𝑓</m:t>
                              </m:r>
                            </m:e>
                          </m:nary>
                        </m:e>
                      </m:func>
                    </m:oMath>
                  </m:oMathPara>
                </a14:m>
                <a:endParaRPr kumimoji="1" lang="en-US" altLang="zh-TW" dirty="0" smtClean="0">
                  <a:latin typeface="Times New Roman" charset="0"/>
                  <a:ea typeface="Times New Roman" charset="0"/>
                  <a:cs typeface="Times New Roman" charset="0"/>
                </a:endParaRPr>
              </a:p>
              <a:p>
                <a:pPr marL="0" indent="0">
                  <a:lnSpc>
                    <a:spcPct val="100000"/>
                  </a:lnSpc>
                  <a:buNone/>
                </a:pPr>
                <a:r>
                  <a:rPr kumimoji="1" lang="en-US" altLang="zh-TW" dirty="0" smtClean="0">
                    <a:latin typeface="Times New Roman" charset="0"/>
                    <a:ea typeface="Times New Roman" charset="0"/>
                    <a:cs typeface="Times New Roman" charset="0"/>
                  </a:rPr>
                  <a:t> </a:t>
                </a:r>
              </a:p>
              <a:p>
                <a:pPr marL="514350" indent="-514350">
                  <a:lnSpc>
                    <a:spcPct val="100000"/>
                  </a:lnSpc>
                  <a:buFont typeface="+mj-lt"/>
                  <a:buAutoNum type="alphaUcPeriod"/>
                </a:pPr>
                <a:r>
                  <a:rPr kumimoji="1" lang="en-US" altLang="zh-TW" dirty="0" smtClean="0">
                    <a:latin typeface="Times New Roman" charset="0"/>
                    <a:ea typeface="Times New Roman" charset="0"/>
                    <a:cs typeface="Times New Roman" charset="0"/>
                  </a:rPr>
                  <a:t>Wiener filtering</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𝑓</m:t>
                          </m:r>
                        </m:e>
                        <m:sub>
                          <m:r>
                            <a:rPr kumimoji="1" lang="en-US" altLang="zh-TW" b="0" i="1" smtClean="0">
                              <a:latin typeface="Cambria Math" charset="0"/>
                              <a:ea typeface="Times New Roman" charset="0"/>
                              <a:cs typeface="Times New Roman" charset="0"/>
                            </a:rPr>
                            <m:t>0</m:t>
                          </m:r>
                        </m:sub>
                      </m:sSub>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𝑓</m:t>
                      </m:r>
                      <m:r>
                        <a:rPr kumimoji="1" lang="en-US" altLang="zh-TW" b="0" i="1" smtClean="0">
                          <a:latin typeface="Cambria Math" charset="0"/>
                          <a:ea typeface="Times New Roman" charset="0"/>
                          <a:cs typeface="Times New Roman" charset="0"/>
                        </a:rPr>
                        <m:t>+ </m:t>
                      </m:r>
                      <m:r>
                        <a:rPr kumimoji="1" lang="en-US" altLang="zh-TW" b="0" i="1" smtClean="0">
                          <a:latin typeface="Cambria Math" charset="0"/>
                          <a:ea typeface="Cambria Math" charset="0"/>
                          <a:cs typeface="Cambria Math" charset="0"/>
                        </a:rPr>
                        <m:t>𝜂</m:t>
                      </m:r>
                    </m:oMath>
                  </m:oMathPara>
                </a14:m>
                <a:endParaRPr kumimoji="1" lang="en-US" altLang="zh-TW" dirty="0" smtClean="0">
                  <a:latin typeface="Times New Roman" charset="0"/>
                  <a:ea typeface="Times New Roman" charset="0"/>
                  <a:cs typeface="Times New Roman" charset="0"/>
                </a:endParaRPr>
              </a:p>
              <a:p>
                <a:pPr>
                  <a:lnSpc>
                    <a:spcPct val="100000"/>
                  </a:lnSpc>
                </a:pPr>
                <a:r>
                  <a:rPr kumimoji="1" lang="en-US" altLang="zh-TW" dirty="0" smtClean="0">
                    <a:latin typeface="Times New Roman" charset="0"/>
                    <a:ea typeface="Times New Roman" charset="0"/>
                    <a:cs typeface="Times New Roman" charset="0"/>
                  </a:rPr>
                  <a:t> Tikhonov regularization</a:t>
                </a:r>
              </a:p>
              <a:p>
                <a:pPr>
                  <a:lnSpc>
                    <a:spcPct val="100000"/>
                  </a:lnSpc>
                </a:pPr>
                <a:endParaRPr kumimoji="1" lang="en-US" altLang="zh-TW" dirty="0" smtClean="0">
                  <a:latin typeface="Times New Roman" charset="0"/>
                  <a:ea typeface="Times New Roman" charset="0"/>
                  <a:cs typeface="Times New Roman" charset="0"/>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kumimoji="1" lang="mr-IN" altLang="zh-TW" i="1" smtClean="0">
                              <a:latin typeface="Cambria Math" charset="0"/>
                              <a:ea typeface="Times New Roman" charset="0"/>
                              <a:cs typeface="Times New Roman" charset="0"/>
                            </a:rPr>
                          </m:ctrlPr>
                        </m:funcPr>
                        <m:fName>
                          <m:limLow>
                            <m:limLowPr>
                              <m:ctrlPr>
                                <a:rPr kumimoji="1" lang="mr-IN" altLang="zh-TW" i="1" smtClean="0">
                                  <a:latin typeface="Cambria Math" charset="0"/>
                                  <a:ea typeface="Times New Roman" charset="0"/>
                                  <a:cs typeface="Times New Roman" charset="0"/>
                                </a:rPr>
                              </m:ctrlPr>
                            </m:limLowPr>
                            <m:e>
                              <m:r>
                                <m:rPr>
                                  <m:sty m:val="p"/>
                                </m:rPr>
                                <a:rPr kumimoji="1" lang="mr-IN" altLang="zh-TW" i="0" smtClean="0">
                                  <a:latin typeface="Cambria Math" charset="0"/>
                                  <a:ea typeface="Times New Roman" charset="0"/>
                                  <a:cs typeface="Times New Roman" charset="0"/>
                                </a:rPr>
                                <m:t>min</m:t>
                              </m:r>
                            </m:e>
                            <m:lim>
                              <m:r>
                                <a:rPr kumimoji="1" lang="en-US" altLang="zh-TW" b="0" i="1" smtClean="0">
                                  <a:latin typeface="Cambria Math" charset="0"/>
                                  <a:ea typeface="Times New Roman" charset="0"/>
                                  <a:cs typeface="Times New Roman" charset="0"/>
                                </a:rPr>
                                <m:t>𝑓</m:t>
                              </m:r>
                            </m:lim>
                          </m:limLow>
                        </m:fName>
                        <m:e>
                          <m:d>
                            <m:dPr>
                              <m:begChr m:val="{"/>
                              <m:endChr m:val="}"/>
                              <m:ctrlPr>
                                <a:rPr kumimoji="1" lang="en-US" altLang="zh-TW" b="0" i="1" smtClean="0">
                                  <a:latin typeface="Cambria Math" charset="0"/>
                                  <a:ea typeface="Times New Roman" charset="0"/>
                                  <a:cs typeface="Times New Roman" charset="0"/>
                                </a:rPr>
                              </m:ctrlPr>
                            </m:dPr>
                            <m:e>
                              <m:sSubSup>
                                <m:sSubSupPr>
                                  <m:ctrlPr>
                                    <a:rPr kumimoji="1" lang="en-US" altLang="zh-TW" b="0" i="1" smtClean="0">
                                      <a:latin typeface="Cambria Math" charset="0"/>
                                      <a:ea typeface="Times New Roman" charset="0"/>
                                      <a:cs typeface="Times New Roman" charset="0"/>
                                    </a:rPr>
                                  </m:ctrlPr>
                                </m:sSubSupPr>
                                <m:e>
                                  <m:d>
                                    <m:dPr>
                                      <m:begChr m:val="‖"/>
                                      <m:endChr m:val="‖"/>
                                      <m:ctrlPr>
                                        <a:rPr kumimoji="1" lang="en-US" altLang="zh-TW" b="0" i="1" smtClean="0">
                                          <a:latin typeface="Cambria Math" charset="0"/>
                                          <a:ea typeface="Times New Roman" charset="0"/>
                                          <a:cs typeface="Times New Roman" charset="0"/>
                                        </a:rPr>
                                      </m:ctrlPr>
                                    </m:dPr>
                                    <m:e>
                                      <m:r>
                                        <a:rPr kumimoji="1" lang="en-US" altLang="zh-TW" b="0" i="1" smtClean="0">
                                          <a:latin typeface="Cambria Math" charset="0"/>
                                          <a:ea typeface="Times New Roman" charset="0"/>
                                          <a:cs typeface="Times New Roman" charset="0"/>
                                        </a:rPr>
                                        <m:t>𝑓</m:t>
                                      </m:r>
                                      <m:r>
                                        <a:rPr kumimoji="1" lang="en-US" altLang="zh-TW" b="0" i="1" smtClean="0">
                                          <a:latin typeface="Cambria Math" charset="0"/>
                                          <a:ea typeface="Times New Roman" charset="0"/>
                                          <a:cs typeface="Times New Roman" charset="0"/>
                                        </a:rPr>
                                        <m:t>−</m:t>
                                      </m:r>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𝑓</m:t>
                                          </m:r>
                                        </m:e>
                                        <m:sub>
                                          <m:r>
                                            <a:rPr kumimoji="1" lang="en-US" altLang="zh-TW" b="0" i="1" smtClean="0">
                                              <a:latin typeface="Cambria Math" charset="0"/>
                                              <a:ea typeface="Times New Roman" charset="0"/>
                                              <a:cs typeface="Times New Roman" charset="0"/>
                                            </a:rPr>
                                            <m:t>0</m:t>
                                          </m:r>
                                        </m:sub>
                                      </m:sSub>
                                    </m:e>
                                  </m:d>
                                </m:e>
                                <m:sub>
                                  <m:r>
                                    <a:rPr kumimoji="1" lang="en-US" altLang="zh-TW" b="0" i="1" smtClean="0">
                                      <a:latin typeface="Cambria Math" charset="0"/>
                                      <a:ea typeface="Times New Roman" charset="0"/>
                                      <a:cs typeface="Times New Roman" charset="0"/>
                                    </a:rPr>
                                    <m:t>2</m:t>
                                  </m:r>
                                </m:sub>
                                <m:sup>
                                  <m:r>
                                    <a:rPr kumimoji="1" lang="en-US" altLang="zh-TW" b="0" i="1" smtClean="0">
                                      <a:latin typeface="Cambria Math" charset="0"/>
                                      <a:ea typeface="Times New Roman" charset="0"/>
                                      <a:cs typeface="Times New Roman" charset="0"/>
                                    </a:rPr>
                                    <m:t>2</m:t>
                                  </m:r>
                                </m:sup>
                              </m:sSubSup>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Cambria Math" charset="0"/>
                                  <a:cs typeface="Cambria Math" charset="0"/>
                                </a:rPr>
                                <m:t>𝛼</m:t>
                              </m:r>
                              <m:sSubSup>
                                <m:sSubSupPr>
                                  <m:ctrlPr>
                                    <a:rPr kumimoji="1" lang="en-US" altLang="zh-TW" b="0" i="1" smtClean="0">
                                      <a:latin typeface="Cambria Math" charset="0"/>
                                      <a:ea typeface="Cambria Math" charset="0"/>
                                      <a:cs typeface="Cambria Math" charset="0"/>
                                    </a:rPr>
                                  </m:ctrlPr>
                                </m:sSubSupPr>
                                <m:e>
                                  <m:d>
                                    <m:dPr>
                                      <m:begChr m:val="‖"/>
                                      <m:endChr m:val="‖"/>
                                      <m:ctrlPr>
                                        <a:rPr kumimoji="1" lang="en-US" altLang="zh-TW" b="0" i="1" smtClean="0">
                                          <a:latin typeface="Cambria Math" charset="0"/>
                                          <a:ea typeface="Cambria Math" charset="0"/>
                                          <a:cs typeface="Cambria Math" charset="0"/>
                                        </a:rPr>
                                      </m:ctrlPr>
                                    </m:d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m:t>
                                          </m:r>
                                        </m:e>
                                        <m:sub>
                                          <m:r>
                                            <a:rPr kumimoji="1" lang="en-US" altLang="zh-TW" b="0" i="1" smtClean="0">
                                              <a:latin typeface="Cambria Math" charset="0"/>
                                              <a:ea typeface="Cambria Math" charset="0"/>
                                              <a:cs typeface="Cambria Math" charset="0"/>
                                            </a:rPr>
                                            <m:t>𝑡</m:t>
                                          </m:r>
                                        </m:sub>
                                      </m:sSub>
                                      <m:r>
                                        <a:rPr kumimoji="1" lang="en-US" altLang="zh-TW" b="0" i="1" smtClean="0">
                                          <a:latin typeface="Cambria Math" charset="0"/>
                                          <a:ea typeface="Cambria Math" charset="0"/>
                                          <a:cs typeface="Cambria Math" charset="0"/>
                                        </a:rPr>
                                        <m:t>𝑓</m:t>
                                      </m:r>
                                    </m:e>
                                  </m:d>
                                </m:e>
                                <m:sub>
                                  <m:r>
                                    <a:rPr kumimoji="1" lang="en-US" altLang="zh-TW" b="0" i="1" smtClean="0">
                                      <a:latin typeface="Cambria Math" charset="0"/>
                                      <a:ea typeface="Cambria Math" charset="0"/>
                                      <a:cs typeface="Cambria Math" charset="0"/>
                                    </a:rPr>
                                    <m:t>2</m:t>
                                  </m:r>
                                </m:sub>
                                <m:sup>
                                  <m:r>
                                    <a:rPr kumimoji="1" lang="en-US" altLang="zh-TW" b="0" i="1" smtClean="0">
                                      <a:latin typeface="Cambria Math" charset="0"/>
                                      <a:ea typeface="Cambria Math" charset="0"/>
                                      <a:cs typeface="Cambria Math" charset="0"/>
                                    </a:rPr>
                                    <m:t>2</m:t>
                                  </m:r>
                                </m:sup>
                              </m:sSubSup>
                            </m:e>
                          </m:d>
                        </m:e>
                      </m:func>
                    </m:oMath>
                  </m:oMathPara>
                </a14:m>
                <a:endParaRPr kumimoji="1" lang="en-US" altLang="zh-TW" dirty="0" smtClean="0">
                  <a:latin typeface="Times New Roman" charset="0"/>
                  <a:ea typeface="Times New Roman" charset="0"/>
                  <a:cs typeface="Times New Roman"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825624"/>
                <a:ext cx="10515600" cy="4918075"/>
              </a:xfrm>
              <a:blipFill rotWithShape="0">
                <a:blip r:embed="rId3"/>
                <a:stretch>
                  <a:fillRect l="-104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4106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Related Work</a:t>
            </a: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825624"/>
                <a:ext cx="10515600" cy="4532313"/>
              </a:xfrm>
            </p:spPr>
            <p:txBody>
              <a:bodyPr>
                <a:normAutofit lnSpcReduction="10000"/>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kumimoji="1" lang="mr-IN" altLang="zh-TW" i="1" smtClean="0">
                              <a:latin typeface="Cambria Math" charset="0"/>
                              <a:ea typeface="Times New Roman" charset="0"/>
                              <a:cs typeface="Times New Roman" charset="0"/>
                            </a:rPr>
                          </m:ctrlPr>
                        </m:funcPr>
                        <m:fName>
                          <m:limLow>
                            <m:limLowPr>
                              <m:ctrlPr>
                                <a:rPr kumimoji="1" lang="mr-IN" altLang="zh-TW" i="1" smtClean="0">
                                  <a:latin typeface="Cambria Math" charset="0"/>
                                  <a:ea typeface="Times New Roman" charset="0"/>
                                  <a:cs typeface="Times New Roman" charset="0"/>
                                </a:rPr>
                              </m:ctrlPr>
                            </m:limLowPr>
                            <m:e>
                              <m:r>
                                <m:rPr>
                                  <m:sty m:val="p"/>
                                </m:rPr>
                                <a:rPr kumimoji="1" lang="mr-IN" altLang="zh-TW" i="0" smtClean="0">
                                  <a:latin typeface="Cambria Math" charset="0"/>
                                  <a:ea typeface="Times New Roman" charset="0"/>
                                  <a:cs typeface="Times New Roman" charset="0"/>
                                </a:rPr>
                                <m:t>min</m:t>
                              </m:r>
                            </m:e>
                            <m:lim>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e>
                              </m:d>
                              <m:r>
                                <a:rPr kumimoji="1" lang="en-US" altLang="zh-TW" b="0" i="1" smtClean="0">
                                  <a:latin typeface="Cambria Math" charset="0"/>
                                  <a:ea typeface="Times New Roman" charset="0"/>
                                  <a:cs typeface="Times New Roman"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Times New Roman" charset="0"/>
                                  <a:cs typeface="Times New Roman" charset="0"/>
                                </a:rPr>
                                <m:t>}</m:t>
                              </m:r>
                            </m:lim>
                          </m:limLow>
                        </m:fName>
                        <m:e>
                          <m:d>
                            <m:dPr>
                              <m:begChr m:val="{"/>
                              <m:endChr m:val="}"/>
                              <m:ctrlPr>
                                <a:rPr kumimoji="1" lang="en-US" altLang="zh-TW" b="0" i="1" smtClean="0">
                                  <a:latin typeface="Cambria Math" charset="0"/>
                                  <a:ea typeface="Times New Roman" charset="0"/>
                                  <a:cs typeface="Times New Roman" charset="0"/>
                                </a:rPr>
                              </m:ctrlPr>
                            </m:dPr>
                            <m:e>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Sup>
                                    <m:sSubSupPr>
                                      <m:ctrlPr>
                                        <a:rPr kumimoji="1" lang="en-US" altLang="zh-TW" b="0" i="1" smtClean="0">
                                          <a:latin typeface="Cambria Math" charset="0"/>
                                          <a:ea typeface="Times New Roman" charset="0"/>
                                          <a:cs typeface="Times New Roman" charset="0"/>
                                        </a:rPr>
                                      </m:ctrlPr>
                                    </m:sSubSupPr>
                                    <m:e>
                                      <m:d>
                                        <m:dPr>
                                          <m:begChr m:val="‖"/>
                                          <m:endChr m:val="‖"/>
                                          <m:ctrlPr>
                                            <a:rPr kumimoji="1" lang="en-US" altLang="zh-TW" b="0" i="1" smtClean="0">
                                              <a:latin typeface="Cambria Math" charset="0"/>
                                              <a:ea typeface="Times New Roman" charset="0"/>
                                              <a:cs typeface="Times New Roman" charset="0"/>
                                            </a:rPr>
                                          </m:ctrlPr>
                                        </m:dPr>
                                        <m:e>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m:t>
                                              </m:r>
                                            </m:e>
                                            <m:sub>
                                              <m:r>
                                                <a:rPr kumimoji="1" lang="en-US" altLang="zh-TW" b="0" i="1" smtClean="0">
                                                  <a:latin typeface="Cambria Math" charset="0"/>
                                                  <a:ea typeface="Cambria Math" charset="0"/>
                                                  <a:cs typeface="Cambria Math" charset="0"/>
                                                </a:rPr>
                                                <m:t>𝑡</m:t>
                                              </m:r>
                                            </m:sub>
                                          </m:sSub>
                                          <m:d>
                                            <m:dPr>
                                              <m:begChr m:val="["/>
                                              <m:endChr m:val="]"/>
                                              <m:ctrlPr>
                                                <a:rPr kumimoji="1" lang="en-US" altLang="zh-TW" b="0" i="1" smtClean="0">
                                                  <a:latin typeface="Cambria Math" charset="0"/>
                                                  <a:ea typeface="Cambria Math" charset="0"/>
                                                  <a:cs typeface="Cambria Math" charset="0"/>
                                                </a:rPr>
                                              </m:ctrlPr>
                                            </m:dPr>
                                            <m:e>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𝛿</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f>
                                                    <m:fPr>
                                                      <m:ctrlPr>
                                                        <a:rPr kumimoji="1" lang="en-US" altLang="zh-TW" b="0" i="1" smtClean="0">
                                                          <a:latin typeface="Cambria Math" charset="0"/>
                                                          <a:ea typeface="Cambria Math" charset="0"/>
                                                          <a:cs typeface="Cambria Math" charset="0"/>
                                                        </a:rPr>
                                                      </m:ctrlPr>
                                                    </m:fPr>
                                                    <m:num>
                                                      <m:r>
                                                        <a:rPr kumimoji="1" lang="en-US" altLang="zh-TW" b="0" i="1" smtClean="0">
                                                          <a:latin typeface="Cambria Math" charset="0"/>
                                                          <a:ea typeface="Cambria Math" charset="0"/>
                                                          <a:cs typeface="Cambria Math" charset="0"/>
                                                        </a:rPr>
                                                        <m:t>𝑗</m:t>
                                                      </m:r>
                                                    </m:num>
                                                    <m:den>
                                                      <m:r>
                                                        <a:rPr kumimoji="1" lang="en-US" altLang="zh-TW" b="0" i="1" smtClean="0">
                                                          <a:latin typeface="Cambria Math" charset="0"/>
                                                          <a:ea typeface="Cambria Math" charset="0"/>
                                                          <a:cs typeface="Cambria Math" charset="0"/>
                                                        </a:rPr>
                                                        <m:t>𝜋</m:t>
                                                      </m:r>
                                                      <m:r>
                                                        <a:rPr kumimoji="1" lang="en-US" altLang="zh-TW" b="0" i="1" smtClean="0">
                                                          <a:latin typeface="Cambria Math" charset="0"/>
                                                          <a:ea typeface="Cambria Math" charset="0"/>
                                                          <a:cs typeface="Cambria Math" charset="0"/>
                                                        </a:rPr>
                                                        <m:t>𝑡</m:t>
                                                      </m:r>
                                                    </m:den>
                                                  </m:f>
                                                </m:e>
                                              </m:d>
                                              <m:r>
                                                <a:rPr kumimoji="1" lang="en-US" altLang="zh-TW" b="0" i="1" smtClean="0">
                                                  <a:latin typeface="Cambria Math" charset="0"/>
                                                  <a:ea typeface="Cambria Math" charset="0"/>
                                                  <a:cs typeface="Cambria Math" charset="0"/>
                                                </a:rPr>
                                                <m:t>∗</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𝑢</m:t>
                                                  </m:r>
                                                </m:e>
                                                <m:sub>
                                                  <m:r>
                                                    <a:rPr kumimoji="1" lang="en-US" altLang="zh-TW" b="0" i="1" smtClean="0">
                                                      <a:latin typeface="Cambria Math" charset="0"/>
                                                      <a:ea typeface="Cambria Math" charset="0"/>
                                                      <a:cs typeface="Cambria Math" charset="0"/>
                                                    </a:rPr>
                                                    <m:t>𝑘</m:t>
                                                  </m:r>
                                                </m:sub>
                                              </m:sSub>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e>
                                          </m:d>
                                          <m:sSup>
                                            <m:sSupPr>
                                              <m:ctrlPr>
                                                <a:rPr kumimoji="1" lang="en-US" altLang="zh-TW" b="0" i="1" smtClean="0">
                                                  <a:latin typeface="Cambria Math" charset="0"/>
                                                  <a:ea typeface="Cambria Math" charset="0"/>
                                                  <a:cs typeface="Cambria Math" charset="0"/>
                                                </a:rPr>
                                              </m:ctrlPr>
                                            </m:sSupPr>
                                            <m:e>
                                              <m:r>
                                                <a:rPr kumimoji="1" lang="en-US" altLang="zh-TW" b="0" i="1" smtClean="0">
                                                  <a:latin typeface="Cambria Math" charset="0"/>
                                                  <a:ea typeface="Cambria Math" charset="0"/>
                                                  <a:cs typeface="Cambria Math" charset="0"/>
                                                </a:rPr>
                                                <m:t>𝑒</m:t>
                                              </m:r>
                                            </m:e>
                                            <m:sup>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𝑗</m:t>
                                              </m:r>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𝜔</m:t>
                                                  </m:r>
                                                </m:e>
                                                <m:sub>
                                                  <m:r>
                                                    <a:rPr kumimoji="1" lang="en-US" altLang="zh-TW" b="0" i="1" smtClean="0">
                                                      <a:latin typeface="Cambria Math" charset="0"/>
                                                      <a:ea typeface="Cambria Math" charset="0"/>
                                                      <a:cs typeface="Cambria Math" charset="0"/>
                                                    </a:rPr>
                                                    <m:t>𝑘</m:t>
                                                  </m:r>
                                                </m:sub>
                                              </m:sSub>
                                              <m:r>
                                                <a:rPr kumimoji="1" lang="en-US" altLang="zh-TW" b="0" i="1" smtClean="0">
                                                  <a:latin typeface="Cambria Math" charset="0"/>
                                                  <a:ea typeface="Cambria Math" charset="0"/>
                                                  <a:cs typeface="Cambria Math" charset="0"/>
                                                </a:rPr>
                                                <m:t>𝑡</m:t>
                                              </m:r>
                                            </m:sup>
                                          </m:sSup>
                                        </m:e>
                                      </m:d>
                                    </m:e>
                                    <m:sub>
                                      <m:r>
                                        <a:rPr kumimoji="1" lang="en-US" altLang="zh-TW" b="0" i="1" smtClean="0">
                                          <a:latin typeface="Cambria Math" charset="0"/>
                                          <a:ea typeface="Times New Roman" charset="0"/>
                                          <a:cs typeface="Times New Roman" charset="0"/>
                                        </a:rPr>
                                        <m:t>2</m:t>
                                      </m:r>
                                    </m:sub>
                                    <m:sup>
                                      <m:r>
                                        <a:rPr kumimoji="1" lang="en-US" altLang="zh-TW" b="0" i="1" smtClean="0">
                                          <a:latin typeface="Cambria Math" charset="0"/>
                                          <a:ea typeface="Times New Roman" charset="0"/>
                                          <a:cs typeface="Times New Roman" charset="0"/>
                                        </a:rPr>
                                        <m:t>2</m:t>
                                      </m:r>
                                    </m:sup>
                                  </m:sSubSup>
                                </m:e>
                              </m:nary>
                            </m:e>
                          </m:d>
                          <m:r>
                            <a:rPr kumimoji="1" lang="en-US" altLang="zh-TW" b="0" i="1" smtClean="0">
                              <a:latin typeface="Cambria Math" charset="0"/>
                              <a:ea typeface="Times New Roman" charset="0"/>
                              <a:cs typeface="Times New Roman" charset="0"/>
                            </a:rPr>
                            <m:t>  </m:t>
                          </m:r>
                          <m:r>
                            <a:rPr kumimoji="1" lang="en-US" altLang="zh-TW" b="0" i="1" smtClean="0">
                              <a:latin typeface="Cambria Math" charset="0"/>
                              <a:ea typeface="Times New Roman" charset="0"/>
                              <a:cs typeface="Times New Roman" charset="0"/>
                            </a:rPr>
                            <m:t>𝑠</m:t>
                          </m:r>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𝑡</m:t>
                          </m:r>
                          <m:r>
                            <a:rPr kumimoji="1" lang="en-US" altLang="zh-TW" b="0" i="1" smtClean="0">
                              <a:latin typeface="Cambria Math" charset="0"/>
                              <a:ea typeface="Times New Roman" charset="0"/>
                              <a:cs typeface="Times New Roman" charset="0"/>
                            </a:rPr>
                            <m:t>. </m:t>
                          </m:r>
                          <m:nary>
                            <m:naryPr>
                              <m:chr m:val="∑"/>
                              <m:supHide m:val="on"/>
                              <m:ctrlPr>
                                <a:rPr kumimoji="1" lang="en-US" altLang="zh-TW" b="0" i="1" smtClean="0">
                                  <a:latin typeface="Cambria Math" charset="0"/>
                                  <a:ea typeface="Times New Roman" charset="0"/>
                                  <a:cs typeface="Times New Roman" charset="0"/>
                                </a:rPr>
                              </m:ctrlPr>
                            </m:naryPr>
                            <m:sub>
                              <m:r>
                                <m:rPr>
                                  <m:brk m:alnAt="7"/>
                                </m:rPr>
                                <a:rPr kumimoji="1" lang="en-US" altLang="zh-TW" b="0" i="1" smtClean="0">
                                  <a:latin typeface="Cambria Math" charset="0"/>
                                  <a:ea typeface="Times New Roman" charset="0"/>
                                  <a:cs typeface="Times New Roman" charset="0"/>
                                </a:rPr>
                                <m:t>𝑘</m:t>
                              </m:r>
                            </m:sub>
                            <m:sup/>
                            <m:e>
                              <m:sSub>
                                <m:sSubPr>
                                  <m:ctrlPr>
                                    <a:rPr kumimoji="1" lang="en-US" altLang="zh-TW" b="0" i="1" smtClean="0">
                                      <a:latin typeface="Cambria Math" charset="0"/>
                                      <a:ea typeface="Times New Roman" charset="0"/>
                                      <a:cs typeface="Times New Roman" charset="0"/>
                                    </a:rPr>
                                  </m:ctrlPr>
                                </m:sSubPr>
                                <m:e>
                                  <m:r>
                                    <a:rPr kumimoji="1" lang="en-US" altLang="zh-TW" b="0" i="1" smtClean="0">
                                      <a:latin typeface="Cambria Math" charset="0"/>
                                      <a:ea typeface="Times New Roman" charset="0"/>
                                      <a:cs typeface="Times New Roman" charset="0"/>
                                    </a:rPr>
                                    <m:t>𝑢</m:t>
                                  </m:r>
                                </m:e>
                                <m:sub>
                                  <m:r>
                                    <a:rPr kumimoji="1" lang="en-US" altLang="zh-TW" b="0" i="1" smtClean="0">
                                      <a:latin typeface="Cambria Math" charset="0"/>
                                      <a:ea typeface="Times New Roman" charset="0"/>
                                      <a:cs typeface="Times New Roman" charset="0"/>
                                    </a:rPr>
                                    <m:t>𝑘</m:t>
                                  </m:r>
                                </m:sub>
                              </m:sSub>
                              <m:r>
                                <a:rPr kumimoji="1" lang="en-US" altLang="zh-TW" b="0" i="1" smtClean="0">
                                  <a:latin typeface="Cambria Math" charset="0"/>
                                  <a:ea typeface="Times New Roman" charset="0"/>
                                  <a:cs typeface="Times New Roman" charset="0"/>
                                </a:rPr>
                                <m:t>=</m:t>
                              </m:r>
                              <m:r>
                                <a:rPr kumimoji="1" lang="en-US" altLang="zh-TW" b="0" i="1" smtClean="0">
                                  <a:latin typeface="Cambria Math" charset="0"/>
                                  <a:ea typeface="Times New Roman" charset="0"/>
                                  <a:cs typeface="Times New Roman" charset="0"/>
                                </a:rPr>
                                <m:t>𝑓</m:t>
                              </m:r>
                            </m:e>
                          </m:nary>
                        </m:e>
                      </m:func>
                    </m:oMath>
                  </m:oMathPara>
                </a14:m>
                <a:endParaRPr kumimoji="1" lang="en-US" altLang="zh-TW" dirty="0" smtClean="0">
                  <a:latin typeface="Times New Roman" charset="0"/>
                  <a:ea typeface="Times New Roman" charset="0"/>
                  <a:cs typeface="Times New Roman" charset="0"/>
                </a:endParaRPr>
              </a:p>
              <a:p>
                <a:pPr marL="0" indent="0">
                  <a:lnSpc>
                    <a:spcPct val="100000"/>
                  </a:lnSpc>
                  <a:buNone/>
                </a:pPr>
                <a:r>
                  <a:rPr kumimoji="1" lang="en-US" altLang="zh-TW" dirty="0" smtClean="0">
                    <a:latin typeface="Times New Roman" charset="0"/>
                    <a:ea typeface="Times New Roman" charset="0"/>
                    <a:cs typeface="Times New Roman" charset="0"/>
                  </a:rPr>
                  <a:t> </a:t>
                </a:r>
              </a:p>
              <a:p>
                <a:pPr marL="514350" indent="-514350">
                  <a:lnSpc>
                    <a:spcPct val="100000"/>
                  </a:lnSpc>
                  <a:buFont typeface="+mj-lt"/>
                  <a:buAutoNum type="alphaUcPeriod" startAt="2"/>
                </a:pPr>
                <a:r>
                  <a:rPr kumimoji="1" lang="en-US" altLang="zh-TW" dirty="0" smtClean="0">
                    <a:latin typeface="Times New Roman" charset="0"/>
                    <a:ea typeface="Times New Roman" charset="0"/>
                    <a:cs typeface="Times New Roman" charset="0"/>
                  </a:rPr>
                  <a:t>Hilbert transform</a:t>
                </a:r>
                <a:r>
                  <a:rPr kumimoji="1" lang="zh-TW" altLang="en-US" dirty="0" smtClean="0">
                    <a:latin typeface="Times New Roman" charset="0"/>
                    <a:ea typeface="Times New Roman" charset="0"/>
                    <a:cs typeface="Times New Roman" charset="0"/>
                  </a:rPr>
                  <a:t> </a:t>
                </a:r>
                <a:r>
                  <a:rPr kumimoji="1" lang="en-US" altLang="zh-TW" dirty="0" smtClean="0">
                    <a:latin typeface="Times New Roman" charset="0"/>
                    <a:ea typeface="Times New Roman" charset="0"/>
                    <a:cs typeface="Times New Roman" charset="0"/>
                  </a:rPr>
                  <a:t>and analytic signal</a:t>
                </a:r>
                <a:br>
                  <a:rPr kumimoji="1" lang="en-US" altLang="zh-TW" dirty="0" smtClean="0">
                    <a:latin typeface="Times New Roman" charset="0"/>
                    <a:ea typeface="Times New Roman" charset="0"/>
                    <a:cs typeface="Times New Roman" charset="0"/>
                  </a:rPr>
                </a:br>
                <a:r>
                  <a:rPr kumimoji="1" lang="en-US" altLang="zh-TW" i="1" dirty="0" smtClean="0">
                    <a:latin typeface="Cambria Math" charset="0"/>
                    <a:ea typeface="Times New Roman" charset="0"/>
                    <a:cs typeface="Times New Roman" charset="0"/>
                  </a:rPr>
                  <a:t/>
                </a:r>
                <a:br>
                  <a:rPr kumimoji="1" lang="en-US" altLang="zh-TW" i="1" dirty="0" smtClean="0">
                    <a:latin typeface="Cambria Math" charset="0"/>
                    <a:ea typeface="Times New Roman" charset="0"/>
                    <a:cs typeface="Times New Roman" charset="0"/>
                  </a:rPr>
                </a:br>
                <a14:m>
                  <m:oMath xmlns:m="http://schemas.openxmlformats.org/officeDocument/2006/math">
                    <m:r>
                      <a:rPr kumimoji="1" lang="en-US" altLang="zh-TW" i="1" smtClean="0">
                        <a:latin typeface="Cambria Math" charset="0"/>
                        <a:ea typeface="Cambria Math" charset="0"/>
                        <a:cs typeface="Cambria Math" charset="0"/>
                      </a:rPr>
                      <m:t>ℋ</m:t>
                    </m:r>
                    <m:r>
                      <a:rPr kumimoji="1" lang="en-US" altLang="zh-TW" b="0" i="1" smtClean="0">
                        <a:latin typeface="Cambria Math" charset="0"/>
                        <a:ea typeface="Cambria Math" charset="0"/>
                        <a:cs typeface="Cambria Math" charset="0"/>
                      </a:rPr>
                      <m:t>𝑓</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f>
                      <m:fPr>
                        <m:ctrlPr>
                          <a:rPr kumimoji="1" lang="en-US" altLang="zh-TW" b="0" i="1" smtClean="0">
                            <a:latin typeface="Cambria Math" charset="0"/>
                            <a:ea typeface="Cambria Math" charset="0"/>
                            <a:cs typeface="Cambria Math" charset="0"/>
                          </a:rPr>
                        </m:ctrlPr>
                      </m:fPr>
                      <m:num>
                        <m:r>
                          <a:rPr kumimoji="1" lang="en-US" altLang="zh-TW" b="0" i="1" smtClean="0">
                            <a:latin typeface="Cambria Math" charset="0"/>
                            <a:ea typeface="Cambria Math" charset="0"/>
                            <a:cs typeface="Cambria Math" charset="0"/>
                          </a:rPr>
                          <m:t>1</m:t>
                        </m:r>
                      </m:num>
                      <m:den>
                        <m:r>
                          <a:rPr kumimoji="1" lang="en-US" altLang="zh-TW" b="0" i="1" smtClean="0">
                            <a:latin typeface="Cambria Math" charset="0"/>
                            <a:ea typeface="Cambria Math" charset="0"/>
                            <a:cs typeface="Cambria Math" charset="0"/>
                          </a:rPr>
                          <m:t>𝜋</m:t>
                        </m:r>
                      </m:den>
                    </m:f>
                    <m:r>
                      <a:rPr kumimoji="1" lang="en-US" altLang="zh-TW" b="0" i="1" smtClean="0">
                        <a:latin typeface="Cambria Math" charset="0"/>
                        <a:ea typeface="Cambria Math" charset="0"/>
                        <a:cs typeface="Cambria Math" charset="0"/>
                      </a:rPr>
                      <m:t>𝑝</m:t>
                    </m:r>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𝑣</m:t>
                    </m:r>
                    <m:r>
                      <a:rPr kumimoji="1" lang="en-US" altLang="zh-TW" b="0" i="1" smtClean="0">
                        <a:latin typeface="Cambria Math" charset="0"/>
                        <a:ea typeface="Cambria Math" charset="0"/>
                        <a:cs typeface="Cambria Math" charset="0"/>
                      </a:rPr>
                      <m:t>.</m:t>
                    </m:r>
                    <m:nary>
                      <m:naryPr>
                        <m:ctrlPr>
                          <a:rPr kumimoji="1" lang="is-IS" altLang="zh-TW" b="0" i="1" smtClean="0">
                            <a:latin typeface="Cambria Math" charset="0"/>
                            <a:ea typeface="Cambria Math" charset="0"/>
                            <a:cs typeface="Cambria Math" charset="0"/>
                          </a:rPr>
                        </m:ctrlPr>
                      </m:naryPr>
                      <m:sub>
                        <m:r>
                          <m:rPr>
                            <m:brk m:alnAt="23"/>
                          </m:rPr>
                          <a:rPr kumimoji="1" lang="is-IS" altLang="zh-TW" b="0" i="1" smtClean="0">
                            <a:latin typeface="Cambria Math" charset="0"/>
                            <a:ea typeface="Cambria Math" charset="0"/>
                            <a:cs typeface="Cambria Math" charset="0"/>
                          </a:rPr>
                          <m:t>ℝ</m:t>
                        </m:r>
                      </m:sub>
                      <m:sup>
                        <m:r>
                          <a:rPr kumimoji="1" lang="zh-TW" altLang="en-US" b="0" i="1" smtClean="0">
                            <a:latin typeface="Cambria Math" charset="0"/>
                            <a:ea typeface="Cambria Math" charset="0"/>
                            <a:cs typeface="Cambria Math" charset="0"/>
                          </a:rPr>
                          <m:t> </m:t>
                        </m:r>
                      </m:sup>
                      <m:e>
                        <m:f>
                          <m:fPr>
                            <m:ctrlPr>
                              <a:rPr kumimoji="1" lang="en-US" altLang="zh-TW" b="0" i="1" smtClean="0">
                                <a:latin typeface="Cambria Math" charset="0"/>
                                <a:ea typeface="Cambria Math" charset="0"/>
                                <a:cs typeface="Cambria Math" charset="0"/>
                              </a:rPr>
                            </m:ctrlPr>
                          </m:fPr>
                          <m:num>
                            <m:r>
                              <a:rPr kumimoji="1" lang="en-US" altLang="zh-TW" b="0" i="1" smtClean="0">
                                <a:latin typeface="Cambria Math" charset="0"/>
                                <a:ea typeface="Cambria Math" charset="0"/>
                                <a:cs typeface="Cambria Math" charset="0"/>
                              </a:rPr>
                              <m:t>𝑓</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𝑣</m:t>
                                </m:r>
                              </m:e>
                            </m:d>
                          </m:num>
                          <m:den>
                            <m:r>
                              <a:rPr kumimoji="1" lang="en-US" altLang="zh-TW" b="0" i="1" smtClean="0">
                                <a:latin typeface="Cambria Math" charset="0"/>
                                <a:ea typeface="Cambria Math" charset="0"/>
                                <a:cs typeface="Cambria Math" charset="0"/>
                              </a:rPr>
                              <m:t>𝑡</m:t>
                            </m:r>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𝑣</m:t>
                            </m:r>
                          </m:den>
                        </m:f>
                        <m:r>
                          <a:rPr kumimoji="1" lang="en-US" altLang="zh-TW" b="0" i="1" smtClean="0">
                            <a:latin typeface="Cambria Math" charset="0"/>
                            <a:ea typeface="Cambria Math" charset="0"/>
                            <a:cs typeface="Cambria Math" charset="0"/>
                          </a:rPr>
                          <m:t>𝑑𝑣</m:t>
                        </m:r>
                      </m:e>
                    </m:nary>
                  </m:oMath>
                </a14:m>
                <a:r>
                  <a:rPr kumimoji="1" lang="en-US" altLang="zh-TW" b="0" i="1" dirty="0" smtClean="0">
                    <a:latin typeface="Cambria Math" charset="0"/>
                    <a:ea typeface="Cambria Math" charset="0"/>
                    <a:cs typeface="Cambria Math" charset="0"/>
                  </a:rPr>
                  <a:t/>
                </a:r>
                <a:br>
                  <a:rPr kumimoji="1" lang="en-US" altLang="zh-TW" b="0" i="1" dirty="0" smtClean="0">
                    <a:latin typeface="Cambria Math" charset="0"/>
                    <a:ea typeface="Cambria Math" charset="0"/>
                    <a:cs typeface="Cambria Math" charset="0"/>
                  </a:rPr>
                </a:br>
                <a14:m>
                  <m:oMath xmlns:m="http://schemas.openxmlformats.org/officeDocument/2006/math">
                    <m:r>
                      <a:rPr kumimoji="1" lang="en-US" altLang="zh-TW" b="0" i="1" smtClean="0">
                        <a:latin typeface="Cambria Math" charset="0"/>
                        <a:ea typeface="Cambria Math" charset="0"/>
                        <a:cs typeface="Cambria Math" charset="0"/>
                      </a:rPr>
                      <m:t> </m:t>
                    </m:r>
                  </m:oMath>
                </a14:m>
                <a:r>
                  <a:rPr kumimoji="1" lang="en-US" altLang="zh-TW" b="0" i="1" dirty="0" smtClean="0">
                    <a:latin typeface="Cambria Math" charset="0"/>
                    <a:ea typeface="Cambria Math" charset="0"/>
                    <a:cs typeface="Cambria Math" charset="0"/>
                  </a:rPr>
                  <a:t/>
                </a:r>
                <a:br>
                  <a:rPr kumimoji="1" lang="en-US" altLang="zh-TW" b="0" i="1" dirty="0" smtClean="0">
                    <a:latin typeface="Cambria Math" charset="0"/>
                    <a:ea typeface="Cambria Math" charset="0"/>
                    <a:cs typeface="Cambria Math" charset="0"/>
                  </a:rPr>
                </a:br>
                <a14:m>
                  <m:oMath xmlns:m="http://schemas.openxmlformats.org/officeDocument/2006/math">
                    <m:sSub>
                      <m:sSubPr>
                        <m:ctrlPr>
                          <a:rPr kumimoji="1" lang="en-US" altLang="zh-TW" b="0" i="1" smtClean="0">
                            <a:latin typeface="Cambria Math" charset="0"/>
                            <a:ea typeface="Cambria Math" charset="0"/>
                            <a:cs typeface="Cambria Math" charset="0"/>
                          </a:rPr>
                        </m:ctrlPr>
                      </m:sSubPr>
                      <m:e>
                        <m:r>
                          <a:rPr kumimoji="1" lang="en-US" altLang="zh-TW" b="0" i="1" smtClean="0">
                            <a:latin typeface="Cambria Math" charset="0"/>
                            <a:ea typeface="Cambria Math" charset="0"/>
                            <a:cs typeface="Cambria Math" charset="0"/>
                          </a:rPr>
                          <m:t>𝑓</m:t>
                        </m:r>
                      </m:e>
                      <m:sub>
                        <m:r>
                          <a:rPr kumimoji="1" lang="en-US" altLang="zh-TW" b="0" i="1" smtClean="0">
                            <a:latin typeface="Cambria Math" charset="0"/>
                            <a:ea typeface="Cambria Math" charset="0"/>
                            <a:cs typeface="Cambria Math" charset="0"/>
                          </a:rPr>
                          <m:t>𝐴</m:t>
                        </m:r>
                      </m:sub>
                    </m:sSub>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𝑓</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𝑗</m:t>
                    </m:r>
                    <m:r>
                      <a:rPr kumimoji="1" lang="en-US" altLang="zh-TW" i="1" smtClean="0">
                        <a:latin typeface="Cambria Math" charset="0"/>
                        <a:ea typeface="Cambria Math" charset="0"/>
                        <a:cs typeface="Cambria Math" charset="0"/>
                      </a:rPr>
                      <m:t>ℋ</m:t>
                    </m:r>
                    <m:r>
                      <a:rPr kumimoji="1" lang="en-US" altLang="zh-TW" b="0" i="1" smtClean="0">
                        <a:latin typeface="Cambria Math" charset="0"/>
                        <a:ea typeface="Cambria Math" charset="0"/>
                        <a:cs typeface="Cambria Math" charset="0"/>
                      </a:rPr>
                      <m:t>𝑓</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r>
                      <a:rPr kumimoji="1" lang="en-US" altLang="zh-TW" b="0" i="1" smtClean="0">
                        <a:latin typeface="Cambria Math" charset="0"/>
                        <a:ea typeface="Cambria Math" charset="0"/>
                        <a:cs typeface="Cambria Math" charset="0"/>
                      </a:rPr>
                      <m:t>=</m:t>
                    </m:r>
                    <m:r>
                      <a:rPr kumimoji="1" lang="en-US" altLang="zh-TW" b="0" i="1" smtClean="0">
                        <a:latin typeface="Cambria Math" charset="0"/>
                        <a:ea typeface="Cambria Math" charset="0"/>
                        <a:cs typeface="Cambria Math" charset="0"/>
                      </a:rPr>
                      <m:t>𝐴</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sSup>
                      <m:sSupPr>
                        <m:ctrlPr>
                          <a:rPr kumimoji="1" lang="en-US" altLang="zh-TW" b="0" i="1" smtClean="0">
                            <a:latin typeface="Cambria Math" charset="0"/>
                            <a:ea typeface="Cambria Math" charset="0"/>
                            <a:cs typeface="Cambria Math" charset="0"/>
                          </a:rPr>
                        </m:ctrlPr>
                      </m:sSupPr>
                      <m:e>
                        <m:r>
                          <a:rPr kumimoji="1" lang="en-US" altLang="zh-TW" b="0" i="1" smtClean="0">
                            <a:latin typeface="Cambria Math" charset="0"/>
                            <a:ea typeface="Cambria Math" charset="0"/>
                            <a:cs typeface="Cambria Math" charset="0"/>
                          </a:rPr>
                          <m:t>𝑒</m:t>
                        </m:r>
                      </m:e>
                      <m:sup>
                        <m:r>
                          <a:rPr kumimoji="1" lang="en-US" altLang="zh-TW" b="0" i="1" smtClean="0">
                            <a:latin typeface="Cambria Math" charset="0"/>
                            <a:ea typeface="Cambria Math" charset="0"/>
                            <a:cs typeface="Cambria Math" charset="0"/>
                          </a:rPr>
                          <m:t>𝑗</m:t>
                        </m:r>
                        <m:r>
                          <a:rPr kumimoji="1" lang="en-US" altLang="zh-TW" b="0" i="1" smtClean="0">
                            <a:latin typeface="Cambria Math" charset="0"/>
                            <a:ea typeface="Cambria Math" charset="0"/>
                            <a:cs typeface="Cambria Math" charset="0"/>
                          </a:rPr>
                          <m:t>𝜙</m:t>
                        </m:r>
                        <m:d>
                          <m:dPr>
                            <m:ctrlPr>
                              <a:rPr kumimoji="1" lang="en-US" altLang="zh-TW" b="0" i="1" smtClean="0">
                                <a:latin typeface="Cambria Math" charset="0"/>
                                <a:ea typeface="Cambria Math" charset="0"/>
                                <a:cs typeface="Cambria Math" charset="0"/>
                              </a:rPr>
                            </m:ctrlPr>
                          </m:dPr>
                          <m:e>
                            <m:r>
                              <a:rPr kumimoji="1" lang="en-US" altLang="zh-TW" b="0" i="1" smtClean="0">
                                <a:latin typeface="Cambria Math" charset="0"/>
                                <a:ea typeface="Cambria Math" charset="0"/>
                                <a:cs typeface="Cambria Math" charset="0"/>
                              </a:rPr>
                              <m:t>𝑡</m:t>
                            </m:r>
                          </m:e>
                        </m:d>
                      </m:sup>
                    </m:sSup>
                  </m:oMath>
                </a14:m>
                <a:endParaRPr kumimoji="1" lang="en-US" altLang="zh-TW" dirty="0" smtClean="0">
                  <a:latin typeface="Times New Roman" charset="0"/>
                  <a:ea typeface="Times New Roman" charset="0"/>
                  <a:cs typeface="Times New Roman"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825624"/>
                <a:ext cx="10515600" cy="4532313"/>
              </a:xfrm>
              <a:blipFill rotWithShape="0">
                <a:blip r:embed="rId3"/>
                <a:stretch>
                  <a:fillRect l="-104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6981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13192</TotalTime>
  <Words>4402</Words>
  <Application>Microsoft Macintosh PowerPoint</Application>
  <PresentationFormat>寬螢幕</PresentationFormat>
  <Paragraphs>473</Paragraphs>
  <Slides>47</Slides>
  <Notes>46</Notes>
  <HiddenSlides>0</HiddenSlides>
  <MMClips>7</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47</vt:i4>
      </vt:variant>
    </vt:vector>
  </HeadingPairs>
  <TitlesOfParts>
    <vt:vector size="56" baseType="lpstr">
      <vt:lpstr>Calibri</vt:lpstr>
      <vt:lpstr>Calibri Light</vt:lpstr>
      <vt:lpstr>Cambria Math</vt:lpstr>
      <vt:lpstr>Century</vt:lpstr>
      <vt:lpstr>Times New Roman</vt:lpstr>
      <vt:lpstr>Wingdings</vt:lpstr>
      <vt:lpstr>新細明體</vt:lpstr>
      <vt:lpstr>Arial</vt:lpstr>
      <vt:lpstr>Office 佈景主題</vt:lpstr>
      <vt:lpstr>Digital Image Stabilization Method Based on Variational Mode Decomposition and Relative Entropy</vt:lpstr>
      <vt:lpstr>Outline</vt:lpstr>
      <vt:lpstr>Introduction</vt:lpstr>
      <vt:lpstr>Introduction</vt:lpstr>
      <vt:lpstr>Introduction</vt:lpstr>
      <vt:lpstr>Introduction</vt:lpstr>
      <vt:lpstr>Related Work</vt:lpstr>
      <vt:lpstr>Related Work</vt:lpstr>
      <vt:lpstr>Related Work</vt:lpstr>
      <vt:lpstr>Related Work</vt:lpstr>
      <vt:lpstr>Related Work</vt:lpstr>
      <vt:lpstr>Related Work</vt:lpstr>
      <vt:lpstr>Related Work</vt:lpstr>
      <vt:lpstr>Related Work</vt:lpstr>
      <vt:lpstr>Proposed Digital Image Stabilization Framework</vt:lpstr>
      <vt:lpstr>Proposed Digital Image Stabilization Framework</vt:lpstr>
      <vt:lpstr>Proposed Digital Image Stabilization Framework</vt:lpstr>
      <vt:lpstr>Proposed Digital Image Stabilization Framework</vt:lpstr>
      <vt:lpstr>Proposed Digital Image Stabilization Framework</vt:lpstr>
      <vt:lpstr>Proposed Digital Image Stabilization Framework</vt:lpstr>
      <vt:lpstr>Experimental Results and Discussions</vt:lpstr>
      <vt:lpstr>Experimental Results and Discussions</vt:lpstr>
      <vt:lpstr>Experimental Results and Discussions</vt:lpstr>
      <vt:lpstr>Experimental Results and Discussions</vt:lpstr>
      <vt:lpstr>Experimental Results and Discussions</vt:lpstr>
      <vt:lpstr>Experimental Results and Discussions</vt:lpstr>
      <vt:lpstr>Experimental Results and Discussions</vt:lpstr>
      <vt:lpstr>Experimental Results and Discussions</vt:lpstr>
      <vt:lpstr>Experimental Results and Discussions</vt:lpstr>
      <vt:lpstr>Experimental Results and Discussions</vt:lpstr>
      <vt:lpstr>Experimental Results and Discussions</vt:lpstr>
      <vt:lpstr>Experimental Results and Discussions</vt:lpstr>
      <vt:lpstr>Experimental Results and Discussions</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Stabilization Method Based on Variational Mode Decomposition and Relative Entropy</dc:title>
  <dc:creator>雅文 鄭</dc:creator>
  <cp:lastModifiedBy>雅文 鄭</cp:lastModifiedBy>
  <cp:revision>455</cp:revision>
  <dcterms:created xsi:type="dcterms:W3CDTF">2018-04-28T01:10:40Z</dcterms:created>
  <dcterms:modified xsi:type="dcterms:W3CDTF">2018-06-25T08:02:09Z</dcterms:modified>
</cp:coreProperties>
</file>